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7" r:id="rId2"/>
    <p:sldId id="257" r:id="rId3"/>
    <p:sldId id="275" r:id="rId4"/>
    <p:sldId id="274" r:id="rId5"/>
    <p:sldId id="2147482797" r:id="rId6"/>
    <p:sldId id="299" r:id="rId7"/>
    <p:sldId id="399" r:id="rId8"/>
    <p:sldId id="400" r:id="rId9"/>
    <p:sldId id="401" r:id="rId10"/>
    <p:sldId id="331" r:id="rId11"/>
    <p:sldId id="286" r:id="rId12"/>
    <p:sldId id="403" r:id="rId13"/>
    <p:sldId id="259" r:id="rId14"/>
    <p:sldId id="326" r:id="rId15"/>
    <p:sldId id="432" r:id="rId16"/>
    <p:sldId id="447" r:id="rId17"/>
    <p:sldId id="439" r:id="rId18"/>
    <p:sldId id="459" r:id="rId19"/>
    <p:sldId id="446" r:id="rId20"/>
    <p:sldId id="458" r:id="rId21"/>
    <p:sldId id="444" r:id="rId22"/>
    <p:sldId id="443" r:id="rId23"/>
    <p:sldId id="456" r:id="rId24"/>
    <p:sldId id="441" r:id="rId25"/>
    <p:sldId id="2147482796" r:id="rId26"/>
    <p:sldId id="404" r:id="rId27"/>
    <p:sldId id="465" r:id="rId28"/>
    <p:sldId id="431" r:id="rId29"/>
    <p:sldId id="449" r:id="rId30"/>
    <p:sldId id="438" r:id="rId31"/>
    <p:sldId id="385" r:id="rId32"/>
    <p:sldId id="392" r:id="rId33"/>
    <p:sldId id="427" r:id="rId34"/>
    <p:sldId id="371" r:id="rId35"/>
    <p:sldId id="300" r:id="rId36"/>
    <p:sldId id="265" r:id="rId3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798E12-15B2-C000-75C3-697606F52A59}" name="Sandra Gianella Pajuelo Balcazar" initials="SP" userId="S::SandraPajueloB@pacifico.com.pe::ed3820b8-3bbf-402f-a2ce-6019f4d35d0d" providerId="AD"/>
  <p188:author id="{C7932C1D-E8F4-EF4B-41E6-764BB2ABCD53}" name="Jorge Alfredo Mera Caceda" initials="JC" userId="S::jorge.mera@pacifico.com.pe::f9f55bde-a395-4255-88c8-d933d7b87f19" providerId="AD"/>
  <p188:author id="{3454F594-9A69-51E9-2033-77DD61AEEF14}" name="Renato Gonzales Del Valle Zuniga" initials="RG" userId="S::RenatoGonzalesDelV@pacifico.com.pe::01f4861f-7169-4f71-9299-82efbbece4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829"/>
    <a:srgbClr val="00A4DE"/>
    <a:srgbClr val="EBEB75"/>
    <a:srgbClr val="94DEB5"/>
    <a:srgbClr val="C9C9C9"/>
    <a:srgbClr val="0099CC"/>
    <a:srgbClr val="8B8D8E"/>
    <a:srgbClr val="0069A3"/>
    <a:srgbClr val="00B050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7" autoAdjust="0"/>
    <p:restoredTop sz="82899" autoAdjust="0"/>
  </p:normalViewPr>
  <p:slideViewPr>
    <p:cSldViewPr snapToGrid="0">
      <p:cViewPr varScale="1">
        <p:scale>
          <a:sx n="36" d="100"/>
          <a:sy n="36" d="100"/>
        </p:scale>
        <p:origin x="78" y="67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51A83-9B05-486D-B758-2F61F98D4167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6C82B-C798-4E2B-8406-980CED14867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117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72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AF8C8C7F-BA47-43BA-BF78-4C958A7F17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869FAA58-DB54-4586-8A5A-83926887B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dirty="0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43B2DCA6-2CB0-40DB-8760-DA8290EF1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94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7AB24-E2C6-B9C3-1A4B-8768C64C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9F2ACE4C-0C59-85CF-74DA-69C487A732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4E9940F7-48F9-435E-8C30-61A2B6BDFD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altLang="es-PE" dirty="0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2AC3B971-073F-F605-7D82-8FAFE63D9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54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61B07-8CD5-C3F3-8299-700D6736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5393AF87-5FC5-CFE6-A862-FE0D8A6247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5592DD80-9970-1CFF-86F9-DF2A3647F7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t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FFA8B028-B427-168E-93D2-238D7B910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69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379F4-5658-4243-1366-4193FCFB6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0DCC3335-8164-B2DB-8086-E162E0A885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46372E46-DE0F-40D9-903C-F94DE6321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t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A6B5C21F-2B08-AE48-936C-4CDAE9E23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5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7CB18-B65A-3AE7-5C93-975350C7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E1A2FA28-21D5-C8FA-4AEF-D5969CB430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AA48183A-8069-092B-5FE3-39491059C6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t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AF37A2AB-02B4-29E2-4136-310324C50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04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8682-64EA-59BF-938B-00F7AE1D1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D6A56E2F-2BE9-2B59-70D1-C5C92CDB7D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6B37181E-78FB-DFEF-5D22-F0B59DC110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dirty="0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2FBDDA85-A312-D52D-77B7-655AB18DF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0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C9C48-003E-4455-FBE1-24444E46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52C48029-09AB-CEAE-A7B8-1B9C05E8F8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242C22AC-4B2F-F72D-D665-2E98F7EDCD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dirty="0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08F36D26-DCF7-3820-09C6-DCA530A67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541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B931C-09D6-13CE-C41B-33D7B934A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4B0E243A-1470-3CEB-15D2-27BF61DC68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82D1F95D-0808-87C1-6DCD-AB520DBFA7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dirty="0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53716455-E27B-84DF-1DC7-18A8D9F8C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86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8082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Ahora, para continuar con la siguiente parte de la capacitación, quiero invitar a Eduardo Carrillo, nuestro analista de siniestros, quien nos explicará el flujo de atención y los principales aspectos a considerar en la gestión de siniestros.</a:t>
            </a:r>
            <a:b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Eduardo, te cedo el pase."_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1107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0359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A2AA-7B90-5EDB-42D3-6777C8E18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931B791-2D93-BFE5-FE68-2A965A195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0A37A44-BF07-5AA4-216A-A1D8C8DB5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0DE295-6150-3E3E-0276-B4B242155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3574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AF8C8C7F-BA47-43BA-BF78-4C958A7F17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869FAA58-DB54-4586-8A5A-83926887B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dirty="0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43B2DCA6-2CB0-40DB-8760-DA8290EF1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54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AF8C8C7F-BA47-43BA-BF78-4C958A7F17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869FAA58-DB54-4586-8A5A-83926887B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43B2DCA6-2CB0-40DB-8760-DA8290EF1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2B556-7500-0D6A-5090-2DA8B7A6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3C286C7E-4645-8F51-8104-9293E1A101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7C3DCF34-93EA-CCEE-C479-8AEA031383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89626E52-0D68-9772-2ACA-3DD4AD4A5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095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AF8C8C7F-BA47-43BA-BF78-4C958A7F17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869FAA58-DB54-4586-8A5A-83926887B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43B2DCA6-2CB0-40DB-8760-DA8290EF1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607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AF8C8C7F-BA47-43BA-BF78-4C958A7F17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869FAA58-DB54-4586-8A5A-83926887B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43B2DCA6-2CB0-40DB-8760-DA8290EF1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oc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oc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oc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oc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oc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oco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7713EC-6880-4AE4-AA3D-1E6A08B207D6}" type="slidenum">
              <a:rPr kumimoji="0" lang="es-PE" alt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PE" alt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9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9945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156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F4232-17BA-B9C5-DD2B-ED7196071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083711F-6A9B-D7E9-411D-5DA0D6D49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31444A1-8083-65ED-A4E5-50310B44B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FF2BF1-51CE-BAEC-3280-57D22F59E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372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5901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PE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PE" dirty="0"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767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1818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C82B-C798-4E2B-8406-980CED148679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2872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11015-4AAB-E496-9DF4-833A32983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E536D3-6596-4F49-E59B-732460526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D7125D-A3FE-41CD-74D7-26396CDB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B1B6DF-A5D4-1D3B-6375-25300CD1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F6C3C4-38CA-9E61-F657-F6C60172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3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F2384-332D-864F-7BD6-D92761C7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2A5589-63DF-43A4-0144-5D08ECB68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F45116-B3F3-74EF-F3AA-52028A28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605C38-28E0-7EEF-EBF2-4570E6BF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7A847-CCB2-80A9-40A0-850BB9720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29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EBE716-8A1C-83EA-21CD-BEE20C9D9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D3D430-9759-7193-A9A2-F4534C9BA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AB1F31-F3EB-2C56-61D6-0C037517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ED69D0-4141-AC2C-45DC-BD4A0B57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0DC2F7-A1F3-231A-9A83-81A3771C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0190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78EEC4-74C1-82D8-D6D5-D3F3E873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4B2C94-9F50-4897-D21C-0BAD8247D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7BCCF4-622E-083B-691A-900EBEAC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66FE9B-7717-4337-B6FC-2E0CDBE3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B3643B-B299-1F2F-95D5-A41AA014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214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5B461-3246-76A6-FA14-519D0FD9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4982D4-8680-61FF-8FD3-C98F42658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1B9B2A-5C08-F59C-31DD-72865B0F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FB322-9814-E1BE-9A59-3EF06A46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5A0695-82D5-289B-76E5-4C042C8B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8279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B6FAA-F1A4-4625-FF1B-CEA9AF80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2E1534-09D9-4A98-01D0-06C5717DB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733F32-2833-F287-0CEE-5AD61BDFC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74B5CF-F157-F0F0-3F62-17C0E0F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E99227-C39A-521F-3C95-0FEE84C7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B9C00-B5EE-4669-3531-7EE95392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511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09321-70BA-7B86-C6F1-20147703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D7BF49-AA42-86CC-EB41-F5D88A07F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FC483C-75EC-CCAC-1A4B-8D3E6A2FC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B25C7A-499A-EB24-159B-7AB33A921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E9942C-4F61-E3EE-BF4E-C629E70B1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16C483B-CCCA-5AB9-7FD7-A5C03635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125644-793C-52D2-F2A1-B8F1A8B4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F74A253-EAF5-DC8A-4576-A576E04D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50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B45E3-A864-9977-6BD1-56D0A468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A615C8-D305-BF7C-1DE0-CA4FEAEB9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21F4F4-3681-A610-2559-B937BD38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F960BD-E68D-697E-65C2-D0B47B6F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304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36F78A-AA8B-390B-2D40-112035F5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71F025-C5F0-A573-D670-03A9A7B7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0F64DE-832A-8AF0-A526-693EFC08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4459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3970A-1B4F-B68E-FD85-D7CEBEF3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09A4E-1E3F-061C-E77F-35B3D563C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7DE011-CD06-956D-BC75-9F507A3DF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D131E6-29F5-AC9E-894E-0069F46F1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EBFFCD-2B21-6935-A8D1-E2D0448D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BDF0F3-3463-1876-2D10-2DA8E629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847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BDD5CF-5A36-2790-F82E-4CEC26254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D402016-D42A-1D8B-C4E7-ADFE2973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20C363-DA65-FABB-E34D-1A54FE2E0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571486-CB1F-8067-7DFD-A230EC7E6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8FE494-45F2-7B9C-2D7A-22BE46C12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21DF52-E5EB-7559-1457-4F72686E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137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654DD9-298A-0B77-FF71-317EC12A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B2D775-9B6C-E408-104C-57AF2EF83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9C9A6D-3F66-87CD-A1D8-B2DE96697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D7F9E-0EFD-4F6D-93D9-F86CDB9C38C2}" type="datetimeFigureOut">
              <a:rPr lang="es-PE" smtClean="0"/>
              <a:t>8/01/2026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A8B07D-5761-D0EE-7204-6A7C1C7F3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CC5151-185F-A87A-127C-657ABD3E3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F14FF-3144-4EA4-BFBE-0CFE037D9BF2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829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mailto:emisi&#243;nr&#225;pida@pacifico.com.pe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acifico.com.pe/documents/28730/193205/Formulario-Declaracion-de-Accidentes-Personales-Final/d6398265-c24f-441e-8ae2-6108689ae6cb" TargetMode="Externa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pacifico.com.pe/seguros/accidentes-colectivo/documentos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https://www.freepik.es/foto-gratis/trabajadores-examinando-obra_1006344.htm#fromView=search&amp;page=1&amp;position=2&amp;uuid=cef8551e-56ba-4d42-b659-c73bec2d4a3e&amp;query=obreros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Un grupo de personas haciendo gestos con la mano&#10;&#10;Descripción generada automáticamente">
            <a:extLst>
              <a:ext uri="{FF2B5EF4-FFF2-40B4-BE49-F238E27FC236}">
                <a16:creationId xmlns:a16="http://schemas.microsoft.com/office/drawing/2014/main" id="{BE0ECF49-AD19-2D3B-C365-9E8A9D9E6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3" b="32641"/>
          <a:stretch>
            <a:fillRect/>
          </a:stretch>
        </p:blipFill>
        <p:spPr>
          <a:xfrm>
            <a:off x="0" y="2469839"/>
            <a:ext cx="12192000" cy="3584871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C630263F-2207-39DF-5222-E0E15030CE0E}"/>
              </a:ext>
            </a:extLst>
          </p:cNvPr>
          <p:cNvSpPr/>
          <p:nvPr/>
        </p:nvSpPr>
        <p:spPr>
          <a:xfrm>
            <a:off x="-2" y="2469840"/>
            <a:ext cx="12192000" cy="3584871"/>
          </a:xfrm>
          <a:prstGeom prst="rect">
            <a:avLst/>
          </a:prstGeom>
          <a:solidFill>
            <a:schemeClr val="bg2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992AF56-6B34-2276-E391-6DB5E81E6154}"/>
              </a:ext>
            </a:extLst>
          </p:cNvPr>
          <p:cNvSpPr txBox="1"/>
          <p:nvPr/>
        </p:nvSpPr>
        <p:spPr>
          <a:xfrm>
            <a:off x="2762234" y="781470"/>
            <a:ext cx="6667531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PE" sz="4800" b="1" dirty="0">
                <a:solidFill>
                  <a:srgbClr val="0069A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oco"/>
              </a:rPr>
              <a:t>¡Nuevo </a:t>
            </a:r>
            <a:r>
              <a:rPr lang="es-PE" sz="4800" b="1" dirty="0" err="1">
                <a:solidFill>
                  <a:srgbClr val="0069A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oco"/>
              </a:rPr>
              <a:t>Cotizador</a:t>
            </a:r>
            <a:r>
              <a:rPr lang="es-PE" sz="4800" b="1" dirty="0">
                <a:solidFill>
                  <a:srgbClr val="0069A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oco"/>
              </a:rPr>
              <a:t> </a:t>
            </a:r>
          </a:p>
          <a:p>
            <a:pPr algn="ctr"/>
            <a:r>
              <a:rPr lang="es-PE" sz="4800" b="1" dirty="0">
                <a:solidFill>
                  <a:srgbClr val="0069A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oco"/>
              </a:rPr>
              <a:t>de Accidentes Colectivos!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B67948-F302-DA04-37FE-992792B96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4078"/>
            <a:ext cx="12192000" cy="9179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37079F-A026-23FA-269F-BD751EFC00F1}"/>
              </a:ext>
            </a:extLst>
          </p:cNvPr>
          <p:cNvSpPr txBox="1"/>
          <p:nvPr/>
        </p:nvSpPr>
        <p:spPr>
          <a:xfrm>
            <a:off x="4554390" y="172347"/>
            <a:ext cx="3083216" cy="6309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PE" sz="3500" b="1">
                <a:solidFill>
                  <a:srgbClr val="555555"/>
                </a:solidFill>
                <a:latin typeface="Foco"/>
              </a:rPr>
              <a:t>LANZAMIENTO</a:t>
            </a:r>
          </a:p>
        </p:txBody>
      </p:sp>
      <p:pic>
        <p:nvPicPr>
          <p:cNvPr id="7" name="Imagen 6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1486B8E1-E634-5A56-FE76-75AF23902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6195237"/>
            <a:ext cx="1711758" cy="594794"/>
          </a:xfrm>
          <a:prstGeom prst="rect">
            <a:avLst/>
          </a:prstGeom>
        </p:spPr>
      </p:pic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8D369E7A-0D38-BBBC-D419-D54C32848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9" y="6195237"/>
            <a:ext cx="2228276" cy="4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2" name="Round Single Corner Rectangle 3">
            <a:extLst>
              <a:ext uri="{FF2B5EF4-FFF2-40B4-BE49-F238E27FC236}">
                <a16:creationId xmlns:a16="http://schemas.microsoft.com/office/drawing/2014/main" id="{C124CD19-0C2A-2FE8-EA96-21D4098907CD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F030E3-2B49-18A0-AEF5-25C0617B0A61}"/>
              </a:ext>
            </a:extLst>
          </p:cNvPr>
          <p:cNvSpPr txBox="1"/>
          <p:nvPr/>
        </p:nvSpPr>
        <p:spPr>
          <a:xfrm>
            <a:off x="417264" y="501096"/>
            <a:ext cx="445032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PE" sz="3600" b="1">
                <a:solidFill>
                  <a:prstClr val="white"/>
                </a:solidFill>
                <a:latin typeface="Foco"/>
                <a:ea typeface="+mn-lt"/>
                <a:cs typeface="+mn-lt"/>
              </a:rPr>
              <a:t>Conceptos Básicos</a:t>
            </a:r>
            <a:endParaRPr lang="es-ES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2E01A5-78CB-1617-283E-6B0E3A2E4D46}"/>
              </a:ext>
            </a:extLst>
          </p:cNvPr>
          <p:cNvSpPr txBox="1"/>
          <p:nvPr/>
        </p:nvSpPr>
        <p:spPr>
          <a:xfrm>
            <a:off x="6392746" y="2850185"/>
            <a:ext cx="534994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Clr>
                <a:srgbClr val="E76829"/>
              </a:buClr>
              <a:buFont typeface="Arial" panose="020B0604020202020204" pitchFamily="34" charset="0"/>
              <a:buChar char="•"/>
              <a:defRPr/>
            </a:pPr>
            <a:r>
              <a:rPr lang="es-ES" sz="2400" kern="0">
                <a:latin typeface="Foco" panose="020B0604020202020204" charset="0"/>
                <a:cs typeface="Calibri"/>
              </a:rPr>
              <a:t>Nominativa: Se cuenta con el detalle de las personas que se van a asegurar.</a:t>
            </a:r>
          </a:p>
          <a:p>
            <a:pPr marL="342900" indent="-342900" algn="just">
              <a:buClr>
                <a:srgbClr val="E76829"/>
              </a:buClr>
              <a:buFont typeface="Arial" panose="020B0604020202020204" pitchFamily="34" charset="0"/>
              <a:buChar char="•"/>
              <a:defRPr/>
            </a:pPr>
            <a:r>
              <a:rPr lang="es-ES" sz="2400" kern="0">
                <a:latin typeface="Foco" panose="020B0604020202020204" charset="0"/>
                <a:cs typeface="Calibri"/>
              </a:rPr>
              <a:t>No Nominativa: No se cuenta con el detalle.  Los asegurados se calculan sobre la cantidad de asegurados declarados.</a:t>
            </a:r>
            <a:endParaRPr lang="es-MX" sz="2400" kern="0">
              <a:latin typeface="Foco" panose="020B0604020202020204" charset="0"/>
              <a:cs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0024167-A22A-F058-7BC8-73B8ABA12B34}"/>
              </a:ext>
            </a:extLst>
          </p:cNvPr>
          <p:cNvSpPr txBox="1"/>
          <p:nvPr/>
        </p:nvSpPr>
        <p:spPr>
          <a:xfrm>
            <a:off x="449306" y="2833718"/>
            <a:ext cx="502596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Clr>
                <a:srgbClr val="E76829"/>
              </a:buClr>
              <a:buFont typeface="Arial" panose="020B0604020202020204" pitchFamily="34" charset="0"/>
              <a:buChar char="•"/>
              <a:defRPr/>
            </a:pPr>
            <a:r>
              <a:rPr lang="es-ES" sz="2400" kern="0">
                <a:latin typeface="Foco" panose="020B0604020202020204" charset="0"/>
                <a:cs typeface="Calibri"/>
              </a:rPr>
              <a:t>Limitado al horario de trabajo</a:t>
            </a:r>
          </a:p>
          <a:p>
            <a:pPr marL="342900" indent="-342900" algn="just">
              <a:buClr>
                <a:srgbClr val="E76829"/>
              </a:buClr>
              <a:buFont typeface="Arial" panose="020B0604020202020204" pitchFamily="34" charset="0"/>
              <a:buChar char="•"/>
              <a:defRPr/>
            </a:pPr>
            <a:r>
              <a:rPr lang="es-ES" sz="2400" kern="0">
                <a:latin typeface="Foco" panose="020B0604020202020204" charset="0"/>
                <a:cs typeface="Calibri"/>
              </a:rPr>
              <a:t>24 horas</a:t>
            </a:r>
          </a:p>
          <a:p>
            <a:pPr marL="342900" indent="-342900" algn="just">
              <a:buClr>
                <a:srgbClr val="E76829"/>
              </a:buClr>
              <a:buFont typeface="Arial" panose="020B0604020202020204" pitchFamily="34" charset="0"/>
              <a:buChar char="•"/>
              <a:defRPr/>
            </a:pPr>
            <a:r>
              <a:rPr lang="es-PE" sz="2400">
                <a:latin typeface="Foco" panose="020B0604020202020204" charset="0"/>
              </a:rPr>
              <a:t>Limitado al horario de traslado en el vehículo.</a:t>
            </a:r>
          </a:p>
          <a:p>
            <a:pPr marL="342900" indent="-342900" algn="just">
              <a:buClr>
                <a:srgbClr val="E76829"/>
              </a:buClr>
              <a:buFont typeface="Arial" panose="020B0604020202020204" pitchFamily="34" charset="0"/>
              <a:buChar char="•"/>
              <a:defRPr/>
            </a:pPr>
            <a:r>
              <a:rPr lang="es-PE" sz="2400">
                <a:latin typeface="Foco" panose="020B0604020202020204" charset="0"/>
              </a:rPr>
              <a:t>Limitado al horario del evento.</a:t>
            </a:r>
          </a:p>
          <a:p>
            <a:pPr marL="342900" indent="-342900" algn="just">
              <a:buClr>
                <a:srgbClr val="E76829"/>
              </a:buClr>
              <a:buFont typeface="Arial" panose="020B0604020202020204" pitchFamily="34" charset="0"/>
              <a:buChar char="•"/>
              <a:defRPr/>
            </a:pPr>
            <a:r>
              <a:rPr lang="es-PE" sz="2400">
                <a:latin typeface="Foco" panose="020B0604020202020204" charset="0"/>
              </a:rPr>
              <a:t>Limitado al horario del local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A4394B0-9070-8F54-399E-D746B3CF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CC56861-A478-D9BA-D609-ECF7A626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BDF2634-A703-0A0D-7325-7091320F0BEA}"/>
              </a:ext>
            </a:extLst>
          </p:cNvPr>
          <p:cNvSpPr/>
          <p:nvPr/>
        </p:nvSpPr>
        <p:spPr>
          <a:xfrm>
            <a:off x="449306" y="2032000"/>
            <a:ext cx="5500578" cy="542651"/>
          </a:xfrm>
          <a:prstGeom prst="roundRect">
            <a:avLst/>
          </a:prstGeom>
          <a:solidFill>
            <a:srgbClr val="0069A3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PE" sz="2000" b="1" kern="0">
                <a:solidFill>
                  <a:prstClr val="white"/>
                </a:solidFill>
                <a:latin typeface="Foco" panose="020B0604020202020204" charset="0"/>
                <a:cs typeface="Aharoni" panose="02010803020104030203" pitchFamily="2" charset="-79"/>
              </a:rPr>
              <a:t>Tipos de cobertura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F5CF7CF-9CEE-88C2-8F1B-5684FD9E9887}"/>
              </a:ext>
            </a:extLst>
          </p:cNvPr>
          <p:cNvSpPr/>
          <p:nvPr/>
        </p:nvSpPr>
        <p:spPr>
          <a:xfrm>
            <a:off x="6155441" y="2032000"/>
            <a:ext cx="5500578" cy="542651"/>
          </a:xfrm>
          <a:prstGeom prst="roundRect">
            <a:avLst/>
          </a:prstGeom>
          <a:solidFill>
            <a:srgbClr val="3CAD4C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ES" sz="2000" b="1" kern="0">
                <a:solidFill>
                  <a:prstClr val="white"/>
                </a:solidFill>
                <a:latin typeface="Foco" panose="020B0604020202020204" charset="0"/>
                <a:cs typeface="Aharoni" panose="02010803020104030203" pitchFamily="2" charset="-79"/>
              </a:rPr>
              <a:t>Modalidades de declaración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C7BA740-762A-E0B3-70FF-BFA464D98E87}"/>
              </a:ext>
            </a:extLst>
          </p:cNvPr>
          <p:cNvCxnSpPr>
            <a:cxnSpLocks/>
          </p:cNvCxnSpPr>
          <p:nvPr/>
        </p:nvCxnSpPr>
        <p:spPr>
          <a:xfrm>
            <a:off x="6045200" y="2245015"/>
            <a:ext cx="33356" cy="23603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2" name="Round Single Corner Rectangle 3">
            <a:extLst>
              <a:ext uri="{FF2B5EF4-FFF2-40B4-BE49-F238E27FC236}">
                <a16:creationId xmlns:a16="http://schemas.microsoft.com/office/drawing/2014/main" id="{E55B89D0-17D9-D2DE-1187-E37A1B44C355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E2E17B-F456-B02F-2126-19C9EC787E4C}"/>
              </a:ext>
            </a:extLst>
          </p:cNvPr>
          <p:cNvSpPr txBox="1"/>
          <p:nvPr/>
        </p:nvSpPr>
        <p:spPr>
          <a:xfrm>
            <a:off x="421240" y="489855"/>
            <a:ext cx="4488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co"/>
                <a:ea typeface="+mn-ea"/>
                <a:cs typeface="+mn-cs"/>
              </a:rPr>
              <a:t>Coberturas principales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9D2A6B-B8B8-5B52-D91D-3A7E37C46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F0A156-6599-5484-545D-1EC18A888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45E5F649-3C5B-DCD5-1A0B-967356768B45}"/>
              </a:ext>
            </a:extLst>
          </p:cNvPr>
          <p:cNvSpPr/>
          <p:nvPr/>
        </p:nvSpPr>
        <p:spPr>
          <a:xfrm>
            <a:off x="679220" y="1929169"/>
            <a:ext cx="2641496" cy="162401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kern="0" dirty="0">
                <a:latin typeface="Foco" panose="020B0504050202020203" pitchFamily="34" charset="0"/>
              </a:rPr>
              <a:t>Muerte Accidental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50087468-589E-425B-12FA-876764273931}"/>
              </a:ext>
            </a:extLst>
          </p:cNvPr>
          <p:cNvSpPr/>
          <p:nvPr/>
        </p:nvSpPr>
        <p:spPr>
          <a:xfrm>
            <a:off x="3605006" y="1929169"/>
            <a:ext cx="3910211" cy="162401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689636"/>
              <a:satOff val="-4355"/>
              <a:lumOff val="-2941"/>
              <a:alphaOff val="0"/>
            </a:schemeClr>
          </a:fillRef>
          <a:effectRef idx="0">
            <a:schemeClr val="accent5">
              <a:hueOff val="-1689636"/>
              <a:satOff val="-4355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000" kern="0" dirty="0">
                <a:latin typeface="Foco" panose="020B0504050202020203" pitchFamily="34" charset="0"/>
              </a:rPr>
              <a:t>Invalidez Permanente Total por accidente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9E776C01-C799-203E-627E-EC38BE377E35}"/>
              </a:ext>
            </a:extLst>
          </p:cNvPr>
          <p:cNvSpPr/>
          <p:nvPr/>
        </p:nvSpPr>
        <p:spPr>
          <a:xfrm>
            <a:off x="7788770" y="1929169"/>
            <a:ext cx="3303300" cy="162401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kern="0" dirty="0">
                <a:latin typeface="Foco" panose="020B0504050202020203" pitchFamily="34" charset="0"/>
              </a:rPr>
              <a:t>Gastos de curación por accidente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85981FE-1FC1-5B1F-D71F-D565D97E1626}"/>
              </a:ext>
            </a:extLst>
          </p:cNvPr>
          <p:cNvSpPr/>
          <p:nvPr/>
        </p:nvSpPr>
        <p:spPr>
          <a:xfrm>
            <a:off x="2716548" y="3862303"/>
            <a:ext cx="2983781" cy="162401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068907"/>
              <a:satOff val="-13064"/>
              <a:lumOff val="-8824"/>
              <a:alphaOff val="0"/>
            </a:schemeClr>
          </a:fillRef>
          <a:effectRef idx="0">
            <a:schemeClr val="accent5">
              <a:hueOff val="-5068907"/>
              <a:satOff val="-13064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kern="0" dirty="0">
                <a:latin typeface="Foco" panose="020B0504050202020203" pitchFamily="34" charset="0"/>
              </a:rPr>
              <a:t>Gastos de sepelio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128D09AA-0AA0-9DBC-D22D-6950E1E36B14}"/>
              </a:ext>
            </a:extLst>
          </p:cNvPr>
          <p:cNvSpPr/>
          <p:nvPr/>
        </p:nvSpPr>
        <p:spPr>
          <a:xfrm>
            <a:off x="6096000" y="3872810"/>
            <a:ext cx="2983781" cy="162401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30" tIns="240030" rIns="240030" bIns="240030" numCol="1" spcCol="1270" anchor="ctr" anchorCtr="0">
            <a:noAutofit/>
          </a:bodyPr>
          <a:lstStyle/>
          <a:p>
            <a:pPr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kern="0" dirty="0">
                <a:latin typeface="Foco" panose="020B0504050202020203" pitchFamily="34" charset="0"/>
              </a:rPr>
              <a:t>Incapacidad Temporal</a:t>
            </a:r>
          </a:p>
        </p:txBody>
      </p:sp>
    </p:spTree>
    <p:extLst>
      <p:ext uri="{BB962C8B-B14F-4D97-AF65-F5344CB8AC3E}">
        <p14:creationId xmlns:p14="http://schemas.microsoft.com/office/powerpoint/2010/main" val="112592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7D690-A77F-FD10-DDC4-C063CCA8A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D4E172B-2249-D62A-984B-AE0364F5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2" name="Round Single Corner Rectangle 3">
            <a:extLst>
              <a:ext uri="{FF2B5EF4-FFF2-40B4-BE49-F238E27FC236}">
                <a16:creationId xmlns:a16="http://schemas.microsoft.com/office/drawing/2014/main" id="{6698CAD7-906F-F445-B208-BB205811B9E9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0B2645-21BF-6A1F-B537-BA32C33C16DB}"/>
              </a:ext>
            </a:extLst>
          </p:cNvPr>
          <p:cNvSpPr txBox="1"/>
          <p:nvPr/>
        </p:nvSpPr>
        <p:spPr>
          <a:xfrm>
            <a:off x="421240" y="489855"/>
            <a:ext cx="2856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co"/>
                <a:ea typeface="+mn-ea"/>
                <a:cs typeface="+mn-cs"/>
              </a:rPr>
              <a:t>Exclusiones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02146B4-E589-B20A-82B1-E35814AD9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88C215-16EC-22E9-0F20-ED4ED5BA0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1026" name="Picture 2" descr="fractura ">
            <a:extLst>
              <a:ext uri="{FF2B5EF4-FFF2-40B4-BE49-F238E27FC236}">
                <a16:creationId xmlns:a16="http://schemas.microsoft.com/office/drawing/2014/main" id="{A1137AF2-27A1-D472-D633-2835569F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26" y="1397800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7E19656-4558-47F0-3162-1EC86F9A4B0B}"/>
              </a:ext>
            </a:extLst>
          </p:cNvPr>
          <p:cNvSpPr/>
          <p:nvPr/>
        </p:nvSpPr>
        <p:spPr>
          <a:xfrm>
            <a:off x="1128633" y="2722177"/>
            <a:ext cx="2739981" cy="9000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Lesiones y condiciones pre existentes</a:t>
            </a: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erveza ">
            <a:extLst>
              <a:ext uri="{FF2B5EF4-FFF2-40B4-BE49-F238E27FC236}">
                <a16:creationId xmlns:a16="http://schemas.microsoft.com/office/drawing/2014/main" id="{474CF5FA-FF4C-2086-388A-37AB9576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74" y="134965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je de alas ">
            <a:extLst>
              <a:ext uri="{FF2B5EF4-FFF2-40B4-BE49-F238E27FC236}">
                <a16:creationId xmlns:a16="http://schemas.microsoft.com/office/drawing/2014/main" id="{11FEDBAE-797C-117B-4EDA-172C2B6C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26" y="1480762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9CECF7D-116A-FBE5-8F31-60BF7A55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26" y="3920124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irugía cosmética ">
            <a:extLst>
              <a:ext uri="{FF2B5EF4-FFF2-40B4-BE49-F238E27FC236}">
                <a16:creationId xmlns:a16="http://schemas.microsoft.com/office/drawing/2014/main" id="{D8626CD1-C1FC-AB2D-407D-BC2E1A51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01" y="3920124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dicamentos ">
            <a:extLst>
              <a:ext uri="{FF2B5EF4-FFF2-40B4-BE49-F238E27FC236}">
                <a16:creationId xmlns:a16="http://schemas.microsoft.com/office/drawing/2014/main" id="{8210978E-0718-2EBC-32B2-EA1738A87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26" y="3827593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9A733D3-AF71-A80E-2834-454520AE55BE}"/>
              </a:ext>
            </a:extLst>
          </p:cNvPr>
          <p:cNvSpPr/>
          <p:nvPr/>
        </p:nvSpPr>
        <p:spPr>
          <a:xfrm>
            <a:off x="1128632" y="5145570"/>
            <a:ext cx="2739981" cy="11638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Lesiones causadas voluntariamente, suicidio o tentativas de suicidio</a:t>
            </a: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C4C7C69-0B30-8F54-C4F7-E20316529464}"/>
              </a:ext>
            </a:extLst>
          </p:cNvPr>
          <p:cNvSpPr/>
          <p:nvPr/>
        </p:nvSpPr>
        <p:spPr>
          <a:xfrm>
            <a:off x="4544132" y="2690427"/>
            <a:ext cx="2739981" cy="90000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Consumo de alcohol y drogas ilícitas</a:t>
            </a: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8E37222-B6AF-68DF-D492-FDFC3121C4AC}"/>
              </a:ext>
            </a:extLst>
          </p:cNvPr>
          <p:cNvSpPr/>
          <p:nvPr/>
        </p:nvSpPr>
        <p:spPr>
          <a:xfrm>
            <a:off x="7959632" y="2690427"/>
            <a:ext cx="3007588" cy="9000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Accidentes por deportes y actividades de riesgo</a:t>
            </a: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7874877-1442-E658-0D27-54FD7B1D4FE4}"/>
              </a:ext>
            </a:extLst>
          </p:cNvPr>
          <p:cNvSpPr/>
          <p:nvPr/>
        </p:nvSpPr>
        <p:spPr>
          <a:xfrm>
            <a:off x="4544132" y="5127094"/>
            <a:ext cx="2739981" cy="116389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Cirugía plástica o estética y tratamiento de cicatrices queloides</a:t>
            </a: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6A8F5CB-E15E-D1BB-527B-810328AC364B}"/>
              </a:ext>
            </a:extLst>
          </p:cNvPr>
          <p:cNvSpPr/>
          <p:nvPr/>
        </p:nvSpPr>
        <p:spPr>
          <a:xfrm>
            <a:off x="8055780" y="5073630"/>
            <a:ext cx="3007588" cy="116389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Medicamentos, insumos, implantes o prótesis no aprobados por la FDA</a:t>
            </a: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5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9B1BA0-15C9-56A2-0CE1-656A1344D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95"/>
          <a:stretch/>
        </p:blipFill>
        <p:spPr>
          <a:xfrm>
            <a:off x="9561312" y="1130845"/>
            <a:ext cx="2630688" cy="3255546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184470D1-6B35-683C-8AB2-2422236D41DF}"/>
              </a:ext>
            </a:extLst>
          </p:cNvPr>
          <p:cNvSpPr/>
          <p:nvPr/>
        </p:nvSpPr>
        <p:spPr>
          <a:xfrm>
            <a:off x="8053799" y="2360320"/>
            <a:ext cx="3277792" cy="3251061"/>
          </a:xfrm>
          <a:prstGeom prst="ellipse">
            <a:avLst/>
          </a:prstGeom>
          <a:solidFill>
            <a:srgbClr val="3CAD4C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0270FD7-7712-EBB9-D78B-8AC5292F9C8C}"/>
              </a:ext>
            </a:extLst>
          </p:cNvPr>
          <p:cNvSpPr/>
          <p:nvPr/>
        </p:nvSpPr>
        <p:spPr>
          <a:xfrm>
            <a:off x="0" y="2185986"/>
            <a:ext cx="12192000" cy="2486025"/>
          </a:xfrm>
          <a:prstGeom prst="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7A64B2F2-29E6-1CCF-8CB2-22155FEECF2F}"/>
              </a:ext>
            </a:extLst>
          </p:cNvPr>
          <p:cNvSpPr/>
          <p:nvPr/>
        </p:nvSpPr>
        <p:spPr>
          <a:xfrm>
            <a:off x="570904" y="730389"/>
            <a:ext cx="5563196" cy="5378171"/>
          </a:xfrm>
          <a:prstGeom prst="ellipse">
            <a:avLst/>
          </a:prstGeom>
          <a:solidFill>
            <a:srgbClr val="0069A3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7BF2391-63A7-00B2-4F7F-E7DCE54D5867}"/>
              </a:ext>
            </a:extLst>
          </p:cNvPr>
          <p:cNvGrpSpPr/>
          <p:nvPr/>
        </p:nvGrpSpPr>
        <p:grpSpPr>
          <a:xfrm>
            <a:off x="6602251" y="2830988"/>
            <a:ext cx="4883888" cy="1049965"/>
            <a:chOff x="6376698" y="2911712"/>
            <a:chExt cx="4883888" cy="1049965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6579197-1D26-E1EA-4D9D-270EBA0A224C}"/>
                </a:ext>
              </a:extLst>
            </p:cNvPr>
            <p:cNvSpPr txBox="1"/>
            <p:nvPr/>
          </p:nvSpPr>
          <p:spPr>
            <a:xfrm>
              <a:off x="6376698" y="2911712"/>
              <a:ext cx="4264309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PE" sz="4400" b="1">
                  <a:solidFill>
                    <a:schemeClr val="bg1"/>
                  </a:solidFill>
                  <a:latin typeface="Foco"/>
                </a:rPr>
                <a:t>Marialuisa Diaz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9FDA5B6-1922-CE00-0566-322313F4688D}"/>
                </a:ext>
              </a:extLst>
            </p:cNvPr>
            <p:cNvSpPr txBox="1"/>
            <p:nvPr/>
          </p:nvSpPr>
          <p:spPr>
            <a:xfrm>
              <a:off x="6390214" y="3561567"/>
              <a:ext cx="4870372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s-PE" sz="2000">
                  <a:solidFill>
                    <a:schemeClr val="bg1"/>
                  </a:solidFill>
                  <a:latin typeface="Foco light"/>
                </a:rPr>
                <a:t>Business  </a:t>
              </a:r>
              <a:r>
                <a:rPr lang="es-PE" sz="2000" err="1">
                  <a:solidFill>
                    <a:schemeClr val="bg1"/>
                  </a:solidFill>
                  <a:latin typeface="Foco light"/>
                </a:rPr>
                <a:t>Specialist</a:t>
              </a:r>
              <a:r>
                <a:rPr lang="es-PE" sz="2000">
                  <a:solidFill>
                    <a:schemeClr val="bg1"/>
                  </a:solidFill>
                  <a:latin typeface="Foco light"/>
                </a:rPr>
                <a:t> de Accidentes Personales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67442860-4BE6-AA8A-097E-4DF738DE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FB84C9-D2CD-BBC6-F5AB-0EFCE2B51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4AADA58B-17CF-9CA2-EBF3-11ECFA321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6" y="864764"/>
            <a:ext cx="5155139" cy="5128468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01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DB4F237-70C9-EDEA-BA92-45760DF59B0F}"/>
              </a:ext>
            </a:extLst>
          </p:cNvPr>
          <p:cNvGrpSpPr/>
          <p:nvPr/>
        </p:nvGrpSpPr>
        <p:grpSpPr>
          <a:xfrm flipH="1">
            <a:off x="1999" y="978445"/>
            <a:ext cx="3896901" cy="4632936"/>
            <a:chOff x="3278599" y="978445"/>
            <a:chExt cx="3896901" cy="463293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89B1BA0-15C9-56A2-0CE1-656A1344D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9795"/>
            <a:stretch/>
          </p:blipFill>
          <p:spPr>
            <a:xfrm>
              <a:off x="4544812" y="978445"/>
              <a:ext cx="2630688" cy="3255546"/>
            </a:xfrm>
            <a:prstGeom prst="rect">
              <a:avLst/>
            </a:prstGeom>
          </p:spPr>
        </p:pic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84470D1-6B35-683C-8AB2-2422236D41DF}"/>
                </a:ext>
              </a:extLst>
            </p:cNvPr>
            <p:cNvSpPr/>
            <p:nvPr/>
          </p:nvSpPr>
          <p:spPr>
            <a:xfrm>
              <a:off x="3278599" y="2360320"/>
              <a:ext cx="3277792" cy="3251061"/>
            </a:xfrm>
            <a:prstGeom prst="ellipse">
              <a:avLst/>
            </a:prstGeom>
            <a:solidFill>
              <a:srgbClr val="3CAD4C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6B043DE3-E793-3834-5F9E-2C8E1CB4C4E1}"/>
              </a:ext>
            </a:extLst>
          </p:cNvPr>
          <p:cNvSpPr/>
          <p:nvPr/>
        </p:nvSpPr>
        <p:spPr>
          <a:xfrm>
            <a:off x="0" y="2185986"/>
            <a:ext cx="7912100" cy="201680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B8D8E"/>
          </a:solidFill>
          <a:ln>
            <a:solidFill>
              <a:srgbClr val="8B8D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co"/>
              </a:rPr>
              <a:t>2. </a:t>
            </a:r>
            <a:r>
              <a:rPr lang="es-PE" sz="32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oco"/>
              </a:rPr>
              <a:t>Nueva herramienta digital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co"/>
            </a:endParaRPr>
          </a:p>
        </p:txBody>
      </p:sp>
      <p:pic>
        <p:nvPicPr>
          <p:cNvPr id="8" name="Imagen 7" descr="Imagen que contiene edificio, exterior, camino, persona&#10;&#10;Descripción generada automáticamente">
            <a:extLst>
              <a:ext uri="{FF2B5EF4-FFF2-40B4-BE49-F238E27FC236}">
                <a16:creationId xmlns:a16="http://schemas.microsoft.com/office/drawing/2014/main" id="{3B3D2101-8200-0F9D-102D-82824BDB7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73" r="11463" b="188"/>
          <a:stretch/>
        </p:blipFill>
        <p:spPr>
          <a:xfrm>
            <a:off x="7193666" y="655247"/>
            <a:ext cx="5138997" cy="5123117"/>
          </a:xfrm>
          <a:prstGeom prst="ellipse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FFBAAD-9175-0012-A61A-79954B9B5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FCB0F6-0603-7042-DC69-CD9A1A473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91126C2-C0F7-D554-D238-0CF4341E37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4570"/>
          <a:stretch>
            <a:fillRect/>
          </a:stretch>
        </p:blipFill>
        <p:spPr>
          <a:xfrm>
            <a:off x="7172795" y="655247"/>
            <a:ext cx="5178917" cy="51231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846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4FB76E38-F48B-64BF-1821-705BC8FE29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7A010E-9167-F6FD-6E27-A9352A5C3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FC37DF-70A6-0B35-4EC8-2D2B7AA61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6A9800-C009-6CE7-997C-708F73136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3" name="COTIZADOR ACCOO V2 (1)">
            <a:hlinkClick r:id="" action="ppaction://media"/>
            <a:extLst>
              <a:ext uri="{FF2B5EF4-FFF2-40B4-BE49-F238E27FC236}">
                <a16:creationId xmlns:a16="http://schemas.microsoft.com/office/drawing/2014/main" id="{C25431BB-3D26-74CC-86F0-3612CDBDF3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11" y="424239"/>
            <a:ext cx="10429782" cy="58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E8687-D0EC-8626-2362-B3A1626D2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D65B14AA-2F40-F23F-D0B1-8B665CE512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6CBBA2BC-A589-7A05-D73D-90EF39A19F72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B27374-1AAF-74EA-02B9-711509A9196F}"/>
              </a:ext>
            </a:extLst>
          </p:cNvPr>
          <p:cNvSpPr txBox="1"/>
          <p:nvPr/>
        </p:nvSpPr>
        <p:spPr>
          <a:xfrm>
            <a:off x="417264" y="501096"/>
            <a:ext cx="601921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Beneficios de nuevo </a:t>
            </a:r>
            <a:r>
              <a:rPr lang="es-ES" sz="3600" b="1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896766-2D15-F9F4-230F-2EB828AF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2A1B34-4320-3EEE-B96B-C97B5537A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BE36E06-5201-BC6F-960B-4255A921C444}"/>
              </a:ext>
            </a:extLst>
          </p:cNvPr>
          <p:cNvSpPr txBox="1"/>
          <p:nvPr/>
        </p:nvSpPr>
        <p:spPr>
          <a:xfrm>
            <a:off x="1683216" y="2792662"/>
            <a:ext cx="2451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i="0" u="none" strike="noStrike">
                <a:effectLst/>
                <a:latin typeface="Foco" panose="020B0504050202020203"/>
              </a:rPr>
              <a:t>6 </a:t>
            </a:r>
            <a:r>
              <a:rPr lang="es-ES" sz="2000">
                <a:latin typeface="Foco" panose="020B0504050202020203"/>
              </a:rPr>
              <a:t>productos</a:t>
            </a:r>
            <a:r>
              <a:rPr lang="es-ES" sz="2000" i="0" u="none" strike="noStrike">
                <a:effectLst/>
                <a:latin typeface="Foco" panose="020B0504050202020203"/>
              </a:rPr>
              <a:t> en máximo 10 minutos</a:t>
            </a:r>
          </a:p>
        </p:txBody>
      </p:sp>
      <p:sp>
        <p:nvSpPr>
          <p:cNvPr id="8" name="Rectángulo: esquinas redondeadas 11">
            <a:extLst>
              <a:ext uri="{FF2B5EF4-FFF2-40B4-BE49-F238E27FC236}">
                <a16:creationId xmlns:a16="http://schemas.microsoft.com/office/drawing/2014/main" id="{55D067DA-D2E9-DD66-0C23-B391B2DB8330}"/>
              </a:ext>
            </a:extLst>
          </p:cNvPr>
          <p:cNvSpPr/>
          <p:nvPr/>
        </p:nvSpPr>
        <p:spPr>
          <a:xfrm>
            <a:off x="1835460" y="1620281"/>
            <a:ext cx="2178417" cy="762970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Cotización rápida y sencilla</a:t>
            </a:r>
          </a:p>
        </p:txBody>
      </p:sp>
      <p:sp>
        <p:nvSpPr>
          <p:cNvPr id="10" name="Rectángulo: esquinas redondeadas 11">
            <a:extLst>
              <a:ext uri="{FF2B5EF4-FFF2-40B4-BE49-F238E27FC236}">
                <a16:creationId xmlns:a16="http://schemas.microsoft.com/office/drawing/2014/main" id="{68CB6416-C568-33B1-4D84-C21F8C03C684}"/>
              </a:ext>
            </a:extLst>
          </p:cNvPr>
          <p:cNvSpPr/>
          <p:nvPr/>
        </p:nvSpPr>
        <p:spPr>
          <a:xfrm>
            <a:off x="4793140" y="1620281"/>
            <a:ext cx="2097777" cy="761710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0" u="none" strike="noStrike">
                <a:solidFill>
                  <a:schemeClr val="bg1"/>
                </a:solidFill>
                <a:effectLst/>
                <a:latin typeface="Foco" panose="020B0504050202020203"/>
              </a:rPr>
              <a:t>Autogestión total</a:t>
            </a:r>
            <a:endParaRPr lang="es-P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: esquinas redondeadas 11">
            <a:extLst>
              <a:ext uri="{FF2B5EF4-FFF2-40B4-BE49-F238E27FC236}">
                <a16:creationId xmlns:a16="http://schemas.microsoft.com/office/drawing/2014/main" id="{8E6BF932-12CF-45A3-D310-F41393DD25F4}"/>
              </a:ext>
            </a:extLst>
          </p:cNvPr>
          <p:cNvSpPr/>
          <p:nvPr/>
        </p:nvSpPr>
        <p:spPr>
          <a:xfrm>
            <a:off x="7747837" y="1620281"/>
            <a:ext cx="2096953" cy="761710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0" u="none" strike="noStrike">
                <a:solidFill>
                  <a:schemeClr val="bg1"/>
                </a:solidFill>
                <a:effectLst/>
                <a:latin typeface="Foco" panose="020B0504050202020203"/>
              </a:rPr>
              <a:t>Descarga inmediata del slip</a:t>
            </a:r>
            <a:endParaRPr lang="es-P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813BA5F-4FBD-E3F6-D47D-D4CF45C5198D}"/>
              </a:ext>
            </a:extLst>
          </p:cNvPr>
          <p:cNvSpPr/>
          <p:nvPr/>
        </p:nvSpPr>
        <p:spPr>
          <a:xfrm>
            <a:off x="1903267" y="3898694"/>
            <a:ext cx="1905808" cy="766010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0" u="none" strike="noStrike">
                <a:solidFill>
                  <a:schemeClr val="bg1"/>
                </a:solidFill>
                <a:effectLst/>
                <a:latin typeface="Foco" panose="020B0504050202020203"/>
              </a:rPr>
              <a:t>Elección </a:t>
            </a:r>
            <a:br>
              <a:rPr lang="es-ES" b="1" i="0" u="none" strike="noStrike">
                <a:solidFill>
                  <a:schemeClr val="bg1"/>
                </a:solidFill>
                <a:effectLst/>
                <a:latin typeface="Foco" panose="020B0504050202020203"/>
              </a:rPr>
            </a:br>
            <a:r>
              <a:rPr lang="es-ES" b="1" i="0" u="none" strike="noStrike">
                <a:solidFill>
                  <a:schemeClr val="bg1"/>
                </a:solidFill>
                <a:effectLst/>
                <a:latin typeface="Foco" panose="020B0504050202020203"/>
              </a:rPr>
              <a:t>flexible</a:t>
            </a:r>
            <a:endParaRPr lang="es-P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11">
            <a:extLst>
              <a:ext uri="{FF2B5EF4-FFF2-40B4-BE49-F238E27FC236}">
                <a16:creationId xmlns:a16="http://schemas.microsoft.com/office/drawing/2014/main" id="{60DFB483-76C5-F1D8-6F53-DF430AFED116}"/>
              </a:ext>
            </a:extLst>
          </p:cNvPr>
          <p:cNvSpPr/>
          <p:nvPr/>
        </p:nvSpPr>
        <p:spPr>
          <a:xfrm>
            <a:off x="8078996" y="3908610"/>
            <a:ext cx="1905808" cy="769821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0" u="none" strike="noStrike">
                <a:solidFill>
                  <a:schemeClr val="bg1"/>
                </a:solidFill>
                <a:effectLst/>
                <a:latin typeface="Foco" panose="020B0504050202020203"/>
              </a:rPr>
              <a:t>Reducción de tiempos</a:t>
            </a:r>
            <a:endParaRPr lang="es-P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: esquinas redondeadas 11">
            <a:extLst>
              <a:ext uri="{FF2B5EF4-FFF2-40B4-BE49-F238E27FC236}">
                <a16:creationId xmlns:a16="http://schemas.microsoft.com/office/drawing/2014/main" id="{F15E91B4-E8A1-F204-DA2F-471E5B49FCCB}"/>
              </a:ext>
            </a:extLst>
          </p:cNvPr>
          <p:cNvSpPr/>
          <p:nvPr/>
        </p:nvSpPr>
        <p:spPr>
          <a:xfrm>
            <a:off x="5016097" y="3898694"/>
            <a:ext cx="1905808" cy="766010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0" u="none" strike="noStrike">
                <a:solidFill>
                  <a:schemeClr val="bg1"/>
                </a:solidFill>
                <a:effectLst/>
                <a:latin typeface="Foco" panose="020B0504050202020203"/>
              </a:rPr>
              <a:t>Disponibilidad 24/7</a:t>
            </a:r>
            <a:endParaRPr lang="es-P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C3B9C8A-C92E-5A36-A33F-FDC69E96D67B}"/>
              </a:ext>
            </a:extLst>
          </p:cNvPr>
          <p:cNvSpPr txBox="1"/>
          <p:nvPr/>
        </p:nvSpPr>
        <p:spPr>
          <a:xfrm>
            <a:off x="4573029" y="2786605"/>
            <a:ext cx="25781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i="0" u="none" strike="noStrike">
                <a:effectLst/>
                <a:latin typeface="Foco" panose="020B0504050202020203"/>
              </a:rPr>
              <a:t>No dependerás de tu ejecutivo comercial.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BF2B2D6-2E63-B75F-9B06-2BA890F22CC2}"/>
              </a:ext>
            </a:extLst>
          </p:cNvPr>
          <p:cNvSpPr txBox="1"/>
          <p:nvPr/>
        </p:nvSpPr>
        <p:spPr>
          <a:xfrm>
            <a:off x="7488937" y="2801185"/>
            <a:ext cx="2451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i="0" u="none" strike="noStrike">
                <a:effectLst/>
                <a:latin typeface="Foco" panose="020B0504050202020203"/>
              </a:rPr>
              <a:t>Listo para enviar a operaciones.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10C685F-C0E0-BB2D-555D-F36D221BE3C0}"/>
              </a:ext>
            </a:extLst>
          </p:cNvPr>
          <p:cNvSpPr txBox="1"/>
          <p:nvPr/>
        </p:nvSpPr>
        <p:spPr>
          <a:xfrm>
            <a:off x="7806387" y="5006274"/>
            <a:ext cx="2451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i="0" u="none" strike="noStrike">
                <a:effectLst/>
                <a:latin typeface="Foco" panose="020B0504050202020203"/>
              </a:rPr>
              <a:t>Menos procesos manuales, más eficiencia.</a:t>
            </a:r>
            <a:endParaRPr lang="es-ES" i="0" u="none" strike="noStrike">
              <a:effectLst/>
              <a:latin typeface="Foco" panose="020B0504050202020203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005B217-A1F1-7EAC-5D51-F6AFE68F8EA9}"/>
              </a:ext>
            </a:extLst>
          </p:cNvPr>
          <p:cNvSpPr txBox="1"/>
          <p:nvPr/>
        </p:nvSpPr>
        <p:spPr>
          <a:xfrm>
            <a:off x="1274790" y="5032693"/>
            <a:ext cx="3162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i="0" u="none" strike="noStrike">
                <a:effectLst/>
                <a:latin typeface="Foco" panose="020B0504050202020203"/>
              </a:rPr>
              <a:t>3 planes con las mismas coberturas principales, sumas aseguradas variables y coberturas adicionales.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75C9753-C9BC-E3FC-7A3F-8688D9F095C9}"/>
              </a:ext>
            </a:extLst>
          </p:cNvPr>
          <p:cNvSpPr txBox="1"/>
          <p:nvPr/>
        </p:nvSpPr>
        <p:spPr>
          <a:xfrm>
            <a:off x="4823344" y="5081225"/>
            <a:ext cx="2451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i="0" u="none" strike="noStrike">
                <a:effectLst/>
                <a:latin typeface="Foco" panose="020B0504050202020203"/>
              </a:rPr>
              <a:t>Cotiza desde cualquier lugar, en cualquier momento.</a:t>
            </a:r>
            <a:endParaRPr lang="es-ES" i="0" u="none" strike="noStrike">
              <a:effectLst/>
              <a:latin typeface="Foco" panose="020B0504050202020203"/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DC77EF18-503A-F212-B0F1-0BAE863815FF}"/>
              </a:ext>
            </a:extLst>
          </p:cNvPr>
          <p:cNvCxnSpPr/>
          <p:nvPr/>
        </p:nvCxnSpPr>
        <p:spPr>
          <a:xfrm>
            <a:off x="2924021" y="2381991"/>
            <a:ext cx="0" cy="419194"/>
          </a:xfrm>
          <a:prstGeom prst="straightConnector1">
            <a:avLst/>
          </a:prstGeom>
          <a:ln w="57150">
            <a:solidFill>
              <a:srgbClr val="0069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06A3B21D-4A2F-0DD8-61A6-293112866549}"/>
              </a:ext>
            </a:extLst>
          </p:cNvPr>
          <p:cNvCxnSpPr/>
          <p:nvPr/>
        </p:nvCxnSpPr>
        <p:spPr>
          <a:xfrm>
            <a:off x="5862093" y="2367000"/>
            <a:ext cx="0" cy="419194"/>
          </a:xfrm>
          <a:prstGeom prst="straightConnector1">
            <a:avLst/>
          </a:prstGeom>
          <a:ln w="57150">
            <a:solidFill>
              <a:srgbClr val="0069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050BFCE-1121-C0C9-17C3-F18EBCE79203}"/>
              </a:ext>
            </a:extLst>
          </p:cNvPr>
          <p:cNvCxnSpPr/>
          <p:nvPr/>
        </p:nvCxnSpPr>
        <p:spPr>
          <a:xfrm>
            <a:off x="8851182" y="2374684"/>
            <a:ext cx="0" cy="419194"/>
          </a:xfrm>
          <a:prstGeom prst="straightConnector1">
            <a:avLst/>
          </a:prstGeom>
          <a:ln w="57150">
            <a:solidFill>
              <a:srgbClr val="0069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AEB0198-48E5-3828-20B9-6AC59CB61E0E}"/>
              </a:ext>
            </a:extLst>
          </p:cNvPr>
          <p:cNvCxnSpPr/>
          <p:nvPr/>
        </p:nvCxnSpPr>
        <p:spPr>
          <a:xfrm>
            <a:off x="9062247" y="4676205"/>
            <a:ext cx="0" cy="419194"/>
          </a:xfrm>
          <a:prstGeom prst="straightConnector1">
            <a:avLst/>
          </a:prstGeom>
          <a:ln w="57150">
            <a:solidFill>
              <a:srgbClr val="0069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ABAD1C13-1F63-4AF8-C20E-1A743EB02D02}"/>
              </a:ext>
            </a:extLst>
          </p:cNvPr>
          <p:cNvCxnSpPr/>
          <p:nvPr/>
        </p:nvCxnSpPr>
        <p:spPr>
          <a:xfrm>
            <a:off x="5957897" y="4660836"/>
            <a:ext cx="0" cy="419194"/>
          </a:xfrm>
          <a:prstGeom prst="straightConnector1">
            <a:avLst/>
          </a:prstGeom>
          <a:ln w="57150">
            <a:solidFill>
              <a:srgbClr val="0069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33627868-9F84-352E-3CB0-087F44C82E7D}"/>
              </a:ext>
            </a:extLst>
          </p:cNvPr>
          <p:cNvCxnSpPr/>
          <p:nvPr/>
        </p:nvCxnSpPr>
        <p:spPr>
          <a:xfrm>
            <a:off x="2822811" y="4660836"/>
            <a:ext cx="0" cy="419194"/>
          </a:xfrm>
          <a:prstGeom prst="straightConnector1">
            <a:avLst/>
          </a:prstGeom>
          <a:ln w="57150">
            <a:solidFill>
              <a:srgbClr val="0069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B99DD022-E78B-378D-F57D-172D7A2070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t="22442" r="4629" b="48943"/>
          <a:stretch>
            <a:fillRect/>
          </a:stretch>
        </p:blipFill>
        <p:spPr>
          <a:xfrm>
            <a:off x="952500" y="1439197"/>
            <a:ext cx="9810750" cy="196241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8DA15CB-8C10-2615-0E27-486FC894199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</a:blip>
          <a:srcRect t="51681" b="38843"/>
          <a:stretch>
            <a:fillRect/>
          </a:stretch>
        </p:blipFill>
        <p:spPr>
          <a:xfrm>
            <a:off x="952500" y="3406279"/>
            <a:ext cx="10287000" cy="64984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853F26F-7114-700F-BD88-7CB0014F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-15" t="60859" r="4645" b="13431"/>
          <a:stretch>
            <a:fillRect/>
          </a:stretch>
        </p:blipFill>
        <p:spPr>
          <a:xfrm>
            <a:off x="628650" y="4040350"/>
            <a:ext cx="9810750" cy="17632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12310BB-1FEB-2333-9539-71B20EA612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</a:blip>
          <a:srcRect t="85400" r="4631" b="4103"/>
          <a:stretch>
            <a:fillRect/>
          </a:stretch>
        </p:blipFill>
        <p:spPr>
          <a:xfrm>
            <a:off x="628650" y="5717731"/>
            <a:ext cx="9810750" cy="7198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7B92AA-2C08-B290-FE62-887847863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D8A5C20-27B4-0124-7426-17876547424C}"/>
              </a:ext>
            </a:extLst>
          </p:cNvPr>
          <p:cNvSpPr/>
          <p:nvPr/>
        </p:nvSpPr>
        <p:spPr>
          <a:xfrm>
            <a:off x="2673670" y="3698082"/>
            <a:ext cx="45719" cy="6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863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24297-8558-84EC-C3F6-F1644AD85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671A8B93-EFDA-AA40-57AD-F93E1A116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2DC58217-1FA7-0A40-D052-5F830319430A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1652FB-11E8-3FE4-BFBF-47AB173065BC}"/>
              </a:ext>
            </a:extLst>
          </p:cNvPr>
          <p:cNvSpPr txBox="1"/>
          <p:nvPr/>
        </p:nvSpPr>
        <p:spPr>
          <a:xfrm>
            <a:off x="417264" y="501096"/>
            <a:ext cx="951369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Consideraciones para el uso del </a:t>
            </a:r>
            <a:r>
              <a:rPr lang="es-ES" sz="3600" b="1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D90E64-2A30-6AC0-F5A8-38117654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89C976-9280-DEBE-7D72-E52282E76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FE187E-BEA1-52F7-9956-C635EAD0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55D19FA-16CE-2999-6336-FC087407E680}"/>
              </a:ext>
            </a:extLst>
          </p:cNvPr>
          <p:cNvSpPr txBox="1"/>
          <p:nvPr/>
        </p:nvSpPr>
        <p:spPr>
          <a:xfrm>
            <a:off x="5194587" y="2481997"/>
            <a:ext cx="64876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Clr>
                <a:srgbClr val="E76829"/>
              </a:buClr>
              <a:buFont typeface="+mj-lt"/>
              <a:buAutoNum type="arabicPeriod"/>
            </a:pPr>
            <a:r>
              <a:rPr lang="es-ES" b="0" i="0" u="none" strike="noStrike" dirty="0">
                <a:effectLst/>
                <a:latin typeface="Foco" panose="020B0604020202020204" charset="0"/>
              </a:rPr>
              <a:t>Las sumas aseguradas máximas dependen del tipo de plan seleccionado.</a:t>
            </a:r>
          </a:p>
          <a:p>
            <a:pPr marL="342900" indent="-342900" algn="l">
              <a:buClr>
                <a:srgbClr val="E76829"/>
              </a:buClr>
              <a:buFont typeface="+mj-lt"/>
              <a:buAutoNum type="arabicPeriod"/>
            </a:pPr>
            <a:r>
              <a:rPr lang="es-ES" b="0" i="0" u="none" strike="noStrike" dirty="0">
                <a:effectLst/>
                <a:latin typeface="Foco" panose="020B0604020202020204" charset="0"/>
              </a:rPr>
              <a:t>Para ACCO: Es válido únicamente para empresas que cuenten con </a:t>
            </a:r>
            <a:r>
              <a:rPr lang="es-ES" b="1" i="0" u="none" strike="noStrike" dirty="0">
                <a:solidFill>
                  <a:schemeClr val="accent2"/>
                </a:solidFill>
                <a:effectLst/>
                <a:latin typeface="Foco" panose="020B0604020202020204" charset="0"/>
              </a:rPr>
              <a:t>RUC activo </a:t>
            </a:r>
            <a:r>
              <a:rPr lang="es-ES" b="0" i="0" u="none" strike="noStrike" dirty="0">
                <a:effectLst/>
                <a:latin typeface="Foco" panose="020B0604020202020204" charset="0"/>
              </a:rPr>
              <a:t>ante SUNAT.</a:t>
            </a:r>
          </a:p>
          <a:p>
            <a:pPr marL="342900" indent="-342900" algn="l">
              <a:buClr>
                <a:srgbClr val="E76829"/>
              </a:buClr>
              <a:buFont typeface="+mj-lt"/>
              <a:buAutoNum type="arabicPeriod"/>
            </a:pPr>
            <a:r>
              <a:rPr lang="es-ES" b="0" i="0" u="none" strike="noStrike" dirty="0">
                <a:effectLst/>
                <a:latin typeface="Foco" panose="020B0604020202020204" charset="0"/>
              </a:rPr>
              <a:t>Para ACCI: Aplica para empresas con </a:t>
            </a:r>
            <a:r>
              <a:rPr lang="es-ES" b="1" i="0" u="none" strike="noStrike" dirty="0">
                <a:solidFill>
                  <a:schemeClr val="accent2"/>
                </a:solidFill>
                <a:effectLst/>
                <a:latin typeface="Foco" panose="020B0604020202020204" charset="0"/>
              </a:rPr>
              <a:t>RUC activo </a:t>
            </a:r>
            <a:r>
              <a:rPr lang="es-ES" b="0" i="0" u="none" strike="noStrike" dirty="0">
                <a:effectLst/>
                <a:latin typeface="Foco" panose="020B0604020202020204" charset="0"/>
              </a:rPr>
              <a:t>ante SUNAT y para personas naturales que posean </a:t>
            </a:r>
            <a:r>
              <a:rPr lang="es-ES" b="1" dirty="0">
                <a:solidFill>
                  <a:schemeClr val="accent2"/>
                </a:solidFill>
                <a:latin typeface="Foco" panose="020B0604020202020204" charset="0"/>
              </a:rPr>
              <a:t>Documento de Identidad vigente.</a:t>
            </a:r>
          </a:p>
          <a:p>
            <a:pPr marL="342900" indent="-342900" algn="l">
              <a:buClr>
                <a:srgbClr val="E76829"/>
              </a:buClr>
              <a:buFont typeface="+mj-lt"/>
              <a:buAutoNum type="arabicPeriod"/>
            </a:pPr>
            <a:r>
              <a:rPr lang="es-ES" b="0" i="0" u="none" strike="noStrike" dirty="0">
                <a:effectLst/>
                <a:latin typeface="Foco" panose="020B0604020202020204" charset="0"/>
              </a:rPr>
              <a:t>No válido para fechas retroactivas.</a:t>
            </a:r>
            <a:endParaRPr lang="es-ES" dirty="0">
              <a:latin typeface="Foco" panose="020B0604020202020204" charset="0"/>
            </a:endParaRPr>
          </a:p>
          <a:p>
            <a:pPr marL="342900" indent="-342900">
              <a:buClr>
                <a:srgbClr val="E76829"/>
              </a:buClr>
              <a:buFont typeface="+mj-lt"/>
              <a:buAutoNum type="arabicPeriod"/>
            </a:pPr>
            <a:r>
              <a:rPr lang="es-ES" dirty="0">
                <a:latin typeface="Foco" panose="020B0604020202020204" charset="0"/>
              </a:rPr>
              <a:t>No aplica para </a:t>
            </a:r>
            <a:r>
              <a:rPr lang="es-ES" b="0" i="0" u="none" strike="noStrike" dirty="0">
                <a:effectLst/>
                <a:latin typeface="Foco" panose="020B0604020202020204" charset="0"/>
              </a:rPr>
              <a:t>pesca, minería, vigilancia (con armas), </a:t>
            </a:r>
            <a:r>
              <a:rPr lang="es-ES" dirty="0"/>
              <a:t>deporte profesional</a:t>
            </a:r>
            <a:r>
              <a:rPr lang="es-ES" b="0" i="0" u="none" strike="noStrike" dirty="0">
                <a:effectLst/>
                <a:latin typeface="Foco" panose="020B0604020202020204" charset="0"/>
              </a:rPr>
              <a:t>,  desminado y/o fuerzas armadas.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D15BA78-4671-99C2-AF91-69E623A137D6}"/>
              </a:ext>
            </a:extLst>
          </p:cNvPr>
          <p:cNvSpPr/>
          <p:nvPr/>
        </p:nvSpPr>
        <p:spPr>
          <a:xfrm>
            <a:off x="882362" y="2081514"/>
            <a:ext cx="1620000" cy="1080000"/>
          </a:xfrm>
          <a:prstGeom prst="roundRect">
            <a:avLst/>
          </a:prstGeom>
          <a:solidFill>
            <a:srgbClr val="E768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ACCO Suma Fija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A33C580-3FD6-F0F1-3311-1330E4C9925B}"/>
              </a:ext>
            </a:extLst>
          </p:cNvPr>
          <p:cNvSpPr/>
          <p:nvPr/>
        </p:nvSpPr>
        <p:spPr>
          <a:xfrm>
            <a:off x="882362" y="3427190"/>
            <a:ext cx="1620000" cy="1080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Tripulantes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7C52FC2-9EAE-AA32-AAA4-0E683F5A34A1}"/>
              </a:ext>
            </a:extLst>
          </p:cNvPr>
          <p:cNvSpPr/>
          <p:nvPr/>
        </p:nvSpPr>
        <p:spPr>
          <a:xfrm>
            <a:off x="882362" y="4735079"/>
            <a:ext cx="1620000" cy="1080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Aforo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C38C369-A5A7-A2DA-1E85-C7EA1BE4A59A}"/>
              </a:ext>
            </a:extLst>
          </p:cNvPr>
          <p:cNvSpPr/>
          <p:nvPr/>
        </p:nvSpPr>
        <p:spPr>
          <a:xfrm>
            <a:off x="2768411" y="3429691"/>
            <a:ext cx="1620000" cy="1080000"/>
          </a:xfrm>
          <a:prstGeom prst="roundRect">
            <a:avLst/>
          </a:prstGeom>
          <a:solidFill>
            <a:srgbClr val="006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Eventos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D4E3BE2-46AC-7403-5CF4-861D6F8FA098}"/>
              </a:ext>
            </a:extLst>
          </p:cNvPr>
          <p:cNvSpPr/>
          <p:nvPr/>
        </p:nvSpPr>
        <p:spPr>
          <a:xfrm>
            <a:off x="2768411" y="2112133"/>
            <a:ext cx="1620000" cy="1080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Ocupantes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7F17840-9A59-1D67-E61C-C55A5C54E768}"/>
              </a:ext>
            </a:extLst>
          </p:cNvPr>
          <p:cNvSpPr/>
          <p:nvPr/>
        </p:nvSpPr>
        <p:spPr>
          <a:xfrm>
            <a:off x="2768411" y="4718674"/>
            <a:ext cx="1620000" cy="1080000"/>
          </a:xfrm>
          <a:prstGeom prst="round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ACCI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95839C4-F542-D76D-DAC1-25A961F92A56}"/>
              </a:ext>
            </a:extLst>
          </p:cNvPr>
          <p:cNvSpPr txBox="1"/>
          <p:nvPr/>
        </p:nvSpPr>
        <p:spPr>
          <a:xfrm>
            <a:off x="5194587" y="1582532"/>
            <a:ext cx="6487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0" i="0">
                <a:effectLst/>
                <a:latin typeface="Foco" panose="020B0604020202020204" charset="0"/>
              </a:rPr>
              <a:t>Para realizar una cotización por esta vía debes considerar las siguientes reglas</a:t>
            </a:r>
            <a:r>
              <a:rPr lang="es-ES" sz="2000">
                <a:latin typeface="Foco" panose="020B0604020202020204" charset="0"/>
              </a:rPr>
              <a:t>:</a:t>
            </a:r>
            <a:endParaRPr lang="es-PE" sz="2000">
              <a:latin typeface="Foco" panose="020B060402020202020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BFB2324-29D9-BE41-908E-D96A1E399AE1}"/>
              </a:ext>
            </a:extLst>
          </p:cNvPr>
          <p:cNvSpPr txBox="1"/>
          <p:nvPr/>
        </p:nvSpPr>
        <p:spPr>
          <a:xfrm>
            <a:off x="5194587" y="5488451"/>
            <a:ext cx="6487646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Foco" panose="020B0604020202020204" charset="0"/>
              </a:rPr>
              <a:t>Las cotizaciones que no cumplan con estas reglas deberán gestionarse mediante el flujo tradicional (ejecutivo comercial).</a:t>
            </a:r>
            <a:endParaRPr lang="es-PE" dirty="0">
              <a:latin typeface="Foco" panose="020B060402020202020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984C49-DE95-A7D0-FBC3-DB8356334713}"/>
              </a:ext>
            </a:extLst>
          </p:cNvPr>
          <p:cNvSpPr txBox="1"/>
          <p:nvPr/>
        </p:nvSpPr>
        <p:spPr>
          <a:xfrm>
            <a:off x="1245477" y="1522687"/>
            <a:ext cx="2775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b="0" i="0">
                <a:solidFill>
                  <a:srgbClr val="434A54"/>
                </a:solidFill>
                <a:effectLst/>
                <a:latin typeface="Roboto Medium" panose="02000000000000000000" pitchFamily="2" charset="0"/>
              </a:defRPr>
            </a:lvl1pPr>
          </a:lstStyle>
          <a:p>
            <a:pPr algn="ctr"/>
            <a:r>
              <a:rPr lang="es-ES" b="1" u="sng">
                <a:solidFill>
                  <a:srgbClr val="E76829"/>
                </a:solidFill>
                <a:latin typeface="Foco" panose="020B0604020202020204" charset="0"/>
              </a:rPr>
              <a:t>Productos disponibles 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F1C89CC-C52E-9276-50FF-EA16A818EA6B}"/>
              </a:ext>
            </a:extLst>
          </p:cNvPr>
          <p:cNvCxnSpPr/>
          <p:nvPr/>
        </p:nvCxnSpPr>
        <p:spPr>
          <a:xfrm>
            <a:off x="4924438" y="1522687"/>
            <a:ext cx="0" cy="4893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98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5CDA2A9B-96AA-7EC1-4448-44E6082EC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707500"/>
            <a:ext cx="10515600" cy="3719593"/>
          </a:xfrm>
        </p:spPr>
      </p:pic>
      <p:sp>
        <p:nvSpPr>
          <p:cNvPr id="6" name="AutoShape 2" descr="Printing free icon">
            <a:extLst>
              <a:ext uri="{FF2B5EF4-FFF2-40B4-BE49-F238E27FC236}">
                <a16:creationId xmlns:a16="http://schemas.microsoft.com/office/drawing/2014/main" id="{9BB4DEC2-3C74-48B9-AB4C-10654031D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7" name="Round Single Corner Rectangle 3">
            <a:extLst>
              <a:ext uri="{FF2B5EF4-FFF2-40B4-BE49-F238E27FC236}">
                <a16:creationId xmlns:a16="http://schemas.microsoft.com/office/drawing/2014/main" id="{AAE98117-159D-82EA-BE42-AC30BAE3CCCB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5A6743-ED38-7F28-DAE4-32E64ADE9BBB}"/>
              </a:ext>
            </a:extLst>
          </p:cNvPr>
          <p:cNvSpPr txBox="1"/>
          <p:nvPr/>
        </p:nvSpPr>
        <p:spPr>
          <a:xfrm>
            <a:off x="417264" y="501096"/>
            <a:ext cx="591373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¿Dónde ubicarás el </a:t>
            </a:r>
            <a:r>
              <a:rPr lang="es-ES" sz="3600" b="1" dirty="0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4F5BED8-25F8-4CD3-4502-481D5BD03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9D075E2-4C28-8588-3A81-FCF62624F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E9E992-EA09-6657-189A-65F34AA0E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12" name="Explosión: 8 puntos 11">
            <a:extLst>
              <a:ext uri="{FF2B5EF4-FFF2-40B4-BE49-F238E27FC236}">
                <a16:creationId xmlns:a16="http://schemas.microsoft.com/office/drawing/2014/main" id="{71EFCF3F-13D0-B8C8-FD19-5C57B18B4B1A}"/>
              </a:ext>
            </a:extLst>
          </p:cNvPr>
          <p:cNvSpPr/>
          <p:nvPr/>
        </p:nvSpPr>
        <p:spPr>
          <a:xfrm>
            <a:off x="8636001" y="1049908"/>
            <a:ext cx="3064934" cy="2590760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2611 w 21600"/>
              <a:gd name="connsiteY21" fmla="*/ 4450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600" h="21600">
                <a:moveTo>
                  <a:pt x="10800" y="5800"/>
                </a:moveTo>
                <a:lnTo>
                  <a:pt x="14522" y="0"/>
                </a:lnTo>
                <a:cubicBezTo>
                  <a:pt x="14400" y="1775"/>
                  <a:pt x="14277" y="3550"/>
                  <a:pt x="14155" y="5325"/>
                </a:cubicBez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cubicBezTo>
                  <a:pt x="8228" y="19609"/>
                  <a:pt x="7972" y="17618"/>
                  <a:pt x="7715" y="15627"/>
                </a:cubicBez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2611" y="4450"/>
                </a:lnTo>
                <a:lnTo>
                  <a:pt x="7312" y="6320"/>
                </a:lnTo>
                <a:lnTo>
                  <a:pt x="8352" y="2295"/>
                </a:lnTo>
                <a:lnTo>
                  <a:pt x="10800" y="5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9651AFB-4DEA-8633-4F38-C86B3DD67DEE}"/>
              </a:ext>
            </a:extLst>
          </p:cNvPr>
          <p:cNvSpPr txBox="1"/>
          <p:nvPr/>
        </p:nvSpPr>
        <p:spPr>
          <a:xfrm>
            <a:off x="9180814" y="2241391"/>
            <a:ext cx="2300334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500" b="1" dirty="0">
                <a:solidFill>
                  <a:prstClr val="white"/>
                </a:solidFill>
                <a:latin typeface="Foco"/>
                <a:cs typeface="Calibri"/>
              </a:rPr>
              <a:t>diciembre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CD7A62B-D1AC-9474-DA6F-0F2892DD9D31}"/>
              </a:ext>
            </a:extLst>
          </p:cNvPr>
          <p:cNvSpPr txBox="1"/>
          <p:nvPr/>
        </p:nvSpPr>
        <p:spPr>
          <a:xfrm>
            <a:off x="9830462" y="1611353"/>
            <a:ext cx="1326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white"/>
                </a:solidFill>
                <a:latin typeface="Foco"/>
                <a:cs typeface="Calibri"/>
              </a:rPr>
              <a:t>22</a:t>
            </a:r>
            <a:endParaRPr lang="es-PE" sz="4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349639C-C342-3371-0773-7C36C066F2DF}"/>
              </a:ext>
            </a:extLst>
          </p:cNvPr>
          <p:cNvSpPr txBox="1"/>
          <p:nvPr/>
        </p:nvSpPr>
        <p:spPr>
          <a:xfrm>
            <a:off x="9915127" y="2142090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prstClr val="white"/>
                </a:solidFill>
                <a:latin typeface="Foco"/>
                <a:cs typeface="Calibri"/>
              </a:rPr>
              <a:t>de</a:t>
            </a:r>
            <a:endParaRPr lang="es-PE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9CDD461-8950-B40F-970D-D00E32FC20D0}"/>
              </a:ext>
            </a:extLst>
          </p:cNvPr>
          <p:cNvSpPr/>
          <p:nvPr/>
        </p:nvSpPr>
        <p:spPr>
          <a:xfrm>
            <a:off x="3979332" y="1999794"/>
            <a:ext cx="1538867" cy="5268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45476FC-873E-AAC3-2350-8F3B23D460A5}"/>
              </a:ext>
            </a:extLst>
          </p:cNvPr>
          <p:cNvSpPr/>
          <p:nvPr/>
        </p:nvSpPr>
        <p:spPr>
          <a:xfrm>
            <a:off x="3979332" y="4089400"/>
            <a:ext cx="1538867" cy="3217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A5CDA82-62BB-F2D7-D9D5-D51334F9BD56}"/>
              </a:ext>
            </a:extLst>
          </p:cNvPr>
          <p:cNvSpPr txBox="1"/>
          <p:nvPr/>
        </p:nvSpPr>
        <p:spPr>
          <a:xfrm>
            <a:off x="2622885" y="5651271"/>
            <a:ext cx="613253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5"/>
                </a:solidFill>
                <a:latin typeface="Foco"/>
              </a:rPr>
              <a:t>Marcha Blanca: 22 al 15 de enero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0F98B0-EE1A-FC9D-7236-894CF060E02A}"/>
              </a:ext>
            </a:extLst>
          </p:cNvPr>
          <p:cNvSpPr txBox="1"/>
          <p:nvPr/>
        </p:nvSpPr>
        <p:spPr>
          <a:xfrm rot="19698556">
            <a:off x="8257383" y="1464825"/>
            <a:ext cx="1898236" cy="5788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Foco"/>
              </a:rPr>
              <a:t>Disponible</a:t>
            </a:r>
          </a:p>
        </p:txBody>
      </p:sp>
    </p:spTree>
    <p:extLst>
      <p:ext uri="{BB962C8B-B14F-4D97-AF65-F5344CB8AC3E}">
        <p14:creationId xmlns:p14="http://schemas.microsoft.com/office/powerpoint/2010/main" val="175527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DEB39-1168-B084-E1ED-F0FCB407C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83D0BBDF-8311-0A82-BADF-FE59F71A69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D7C62E03-5188-45D5-061D-7220EE9C396D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0D34F9-E367-7908-5105-CCF4B5A2C40E}"/>
              </a:ext>
            </a:extLst>
          </p:cNvPr>
          <p:cNvSpPr txBox="1"/>
          <p:nvPr/>
        </p:nvSpPr>
        <p:spPr>
          <a:xfrm>
            <a:off x="417264" y="501096"/>
            <a:ext cx="860652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¿Qué coberturas brinda el </a:t>
            </a:r>
            <a:r>
              <a:rPr lang="es-ES" sz="3600" b="1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DA127B-6DCA-9ACE-73B2-4F651532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3E104B-B5ED-FA04-8D77-63FB9E4F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D46CB6-2C73-C761-EAD3-4996D1F1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1DA0F5-B3D1-4516-BC87-AE9CE3F291BE}"/>
              </a:ext>
            </a:extLst>
          </p:cNvPr>
          <p:cNvSpPr txBox="1"/>
          <p:nvPr/>
        </p:nvSpPr>
        <p:spPr>
          <a:xfrm>
            <a:off x="915733" y="1623058"/>
            <a:ext cx="4841610" cy="2020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Foco"/>
              </a:rPr>
              <a:t>Muerte accidental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Foco"/>
              </a:rPr>
              <a:t>Invalidez Total y Permanente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Foco"/>
              </a:rPr>
              <a:t>Gastos de curación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AA74B72-B8EC-28DA-3D99-805D96936F8F}"/>
              </a:ext>
            </a:extLst>
          </p:cNvPr>
          <p:cNvSpPr txBox="1"/>
          <p:nvPr/>
        </p:nvSpPr>
        <p:spPr>
          <a:xfrm>
            <a:off x="6610500" y="1775948"/>
            <a:ext cx="5211389" cy="2518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Foco"/>
              </a:rPr>
              <a:t>Gastos de sepelio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Foco"/>
              </a:rPr>
              <a:t>Incapacidad Temporal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Foco"/>
              </a:rPr>
              <a:t>Repatriación de restos mortales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PE" sz="2800" dirty="0">
              <a:latin typeface="Foco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65AA98D-85E1-58A9-12AE-ABEDB947F5C4}"/>
              </a:ext>
            </a:extLst>
          </p:cNvPr>
          <p:cNvSpPr txBox="1"/>
          <p:nvPr/>
        </p:nvSpPr>
        <p:spPr>
          <a:xfrm>
            <a:off x="230981" y="4085068"/>
            <a:ext cx="11630841" cy="4426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000" b="1">
                <a:solidFill>
                  <a:srgbClr val="E76829"/>
                </a:solidFill>
                <a:latin typeface="Foco" panose="020B0604020202020204"/>
              </a:rPr>
              <a:t>Estas coberturas se aplican para los 3 planes, pero se diferencian por las sumas aseguras según el plan:</a:t>
            </a:r>
            <a:endParaRPr lang="es-ES" sz="2000" b="1">
              <a:solidFill>
                <a:srgbClr val="E76829"/>
              </a:solidFill>
              <a:latin typeface="Foco" panose="020B0604020202020204"/>
            </a:endParaRPr>
          </a:p>
        </p:txBody>
      </p:sp>
      <p:pic>
        <p:nvPicPr>
          <p:cNvPr id="1028" name="Picture 4" descr="vendaje ">
            <a:extLst>
              <a:ext uri="{FF2B5EF4-FFF2-40B4-BE49-F238E27FC236}">
                <a16:creationId xmlns:a16="http://schemas.microsoft.com/office/drawing/2014/main" id="{A6DBC9BE-F53A-BD79-4A71-098FB5D9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6" y="3132110"/>
            <a:ext cx="493869" cy="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ápida sepulcral ">
            <a:extLst>
              <a:ext uri="{FF2B5EF4-FFF2-40B4-BE49-F238E27FC236}">
                <a16:creationId xmlns:a16="http://schemas.microsoft.com/office/drawing/2014/main" id="{0808F2E6-440C-4C2D-D27D-2BD6791A1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78" y="1877524"/>
            <a:ext cx="528298" cy="5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1F89110-34A1-E5FD-E510-49B4CF4D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78" y="2542483"/>
            <a:ext cx="528298" cy="5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 viaje ">
            <a:extLst>
              <a:ext uri="{FF2B5EF4-FFF2-40B4-BE49-F238E27FC236}">
                <a16:creationId xmlns:a16="http://schemas.microsoft.com/office/drawing/2014/main" id="{3DD4C0B0-AE30-2F98-3F11-98D39CA8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78" y="3139939"/>
            <a:ext cx="528298" cy="5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lavera y huesos ">
            <a:extLst>
              <a:ext uri="{FF2B5EF4-FFF2-40B4-BE49-F238E27FC236}">
                <a16:creationId xmlns:a16="http://schemas.microsoft.com/office/drawing/2014/main" id="{311CBE50-4501-790F-A698-EDA15C0B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6" y="1819987"/>
            <a:ext cx="594273" cy="59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guro por invalidez ">
            <a:extLst>
              <a:ext uri="{FF2B5EF4-FFF2-40B4-BE49-F238E27FC236}">
                <a16:creationId xmlns:a16="http://schemas.microsoft.com/office/drawing/2014/main" id="{E70AAB75-97EB-B0FA-591D-1CE25FB2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51" y="2449179"/>
            <a:ext cx="607563" cy="6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4AA4FB9-44AA-5C77-F07C-CDE87C779B5A}"/>
              </a:ext>
            </a:extLst>
          </p:cNvPr>
          <p:cNvSpPr/>
          <p:nvPr/>
        </p:nvSpPr>
        <p:spPr>
          <a:xfrm>
            <a:off x="1861919" y="4743328"/>
            <a:ext cx="2362285" cy="990819"/>
          </a:xfrm>
          <a:prstGeom prst="roundRect">
            <a:avLst/>
          </a:prstGeom>
          <a:solidFill>
            <a:srgbClr val="00A4DE"/>
          </a:solidFill>
          <a:ln>
            <a:solidFill>
              <a:srgbClr val="00A4D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Base Segura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481A33-2D69-1229-8CCC-212B56B4E7CF}"/>
              </a:ext>
            </a:extLst>
          </p:cNvPr>
          <p:cNvSpPr/>
          <p:nvPr/>
        </p:nvSpPr>
        <p:spPr>
          <a:xfrm>
            <a:off x="7261919" y="4743328"/>
            <a:ext cx="2244410" cy="972000"/>
          </a:xfrm>
          <a:prstGeom prst="roundRect">
            <a:avLst/>
          </a:prstGeom>
          <a:solidFill>
            <a:srgbClr val="00A4DE"/>
          </a:solidFill>
          <a:ln>
            <a:solidFill>
              <a:srgbClr val="00A4D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Cobertura Total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1E7F9E6-0BCD-A946-EB74-676210432DF7}"/>
              </a:ext>
            </a:extLst>
          </p:cNvPr>
          <p:cNvSpPr/>
          <p:nvPr/>
        </p:nvSpPr>
        <p:spPr>
          <a:xfrm>
            <a:off x="4519412" y="4770649"/>
            <a:ext cx="2412000" cy="972000"/>
          </a:xfrm>
          <a:prstGeom prst="roundRect">
            <a:avLst/>
          </a:prstGeom>
          <a:solidFill>
            <a:srgbClr val="00A4DE"/>
          </a:solidFill>
          <a:ln>
            <a:solidFill>
              <a:srgbClr val="00A4D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Amplia Protección</a:t>
            </a:r>
          </a:p>
        </p:txBody>
      </p:sp>
    </p:spTree>
    <p:extLst>
      <p:ext uri="{BB962C8B-B14F-4D97-AF65-F5344CB8AC3E}">
        <p14:creationId xmlns:p14="http://schemas.microsoft.com/office/powerpoint/2010/main" val="1468027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9B1BA0-15C9-56A2-0CE1-656A1344D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95"/>
          <a:stretch/>
        </p:blipFill>
        <p:spPr>
          <a:xfrm>
            <a:off x="9561312" y="1130845"/>
            <a:ext cx="2630688" cy="3255546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184470D1-6B35-683C-8AB2-2422236D41DF}"/>
              </a:ext>
            </a:extLst>
          </p:cNvPr>
          <p:cNvSpPr/>
          <p:nvPr/>
        </p:nvSpPr>
        <p:spPr>
          <a:xfrm>
            <a:off x="8053799" y="2360320"/>
            <a:ext cx="3277792" cy="3251061"/>
          </a:xfrm>
          <a:prstGeom prst="ellipse">
            <a:avLst/>
          </a:prstGeom>
          <a:solidFill>
            <a:srgbClr val="3CAD4C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0270FD7-7712-EBB9-D78B-8AC5292F9C8C}"/>
              </a:ext>
            </a:extLst>
          </p:cNvPr>
          <p:cNvSpPr/>
          <p:nvPr/>
        </p:nvSpPr>
        <p:spPr>
          <a:xfrm>
            <a:off x="0" y="2185986"/>
            <a:ext cx="12192000" cy="2486025"/>
          </a:xfrm>
          <a:prstGeom prst="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7A64B2F2-29E6-1CCF-8CB2-22155FEECF2F}"/>
              </a:ext>
            </a:extLst>
          </p:cNvPr>
          <p:cNvSpPr/>
          <p:nvPr/>
        </p:nvSpPr>
        <p:spPr>
          <a:xfrm>
            <a:off x="570904" y="730389"/>
            <a:ext cx="5563196" cy="5378171"/>
          </a:xfrm>
          <a:prstGeom prst="ellipse">
            <a:avLst/>
          </a:prstGeom>
          <a:solidFill>
            <a:srgbClr val="8B8D8E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423D1A7-59CF-2C73-9C4D-3DCE4F11CA14}"/>
              </a:ext>
            </a:extLst>
          </p:cNvPr>
          <p:cNvGrpSpPr/>
          <p:nvPr/>
        </p:nvGrpSpPr>
        <p:grpSpPr>
          <a:xfrm>
            <a:off x="6824637" y="2891729"/>
            <a:ext cx="4192686" cy="1055490"/>
            <a:chOff x="6705004" y="2901786"/>
            <a:chExt cx="4192686" cy="1055490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0BD8DE0-6108-65AA-AFC7-B744E08853BD}"/>
                </a:ext>
              </a:extLst>
            </p:cNvPr>
            <p:cNvSpPr txBox="1"/>
            <p:nvPr/>
          </p:nvSpPr>
          <p:spPr>
            <a:xfrm>
              <a:off x="6705004" y="2901786"/>
              <a:ext cx="4192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4400" b="1" dirty="0">
                  <a:solidFill>
                    <a:schemeClr val="bg1"/>
                  </a:solidFill>
                  <a:latin typeface="Foco"/>
                </a:rPr>
                <a:t>Andrea Quintana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06B4F83-6568-3743-BB90-264A083E5F82}"/>
                </a:ext>
              </a:extLst>
            </p:cNvPr>
            <p:cNvSpPr txBox="1"/>
            <p:nvPr/>
          </p:nvSpPr>
          <p:spPr>
            <a:xfrm>
              <a:off x="8116749" y="3557166"/>
              <a:ext cx="18031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PE" sz="2000" dirty="0">
                  <a:solidFill>
                    <a:schemeClr val="bg1"/>
                  </a:solidFill>
                  <a:latin typeface="Foco light"/>
                </a:rPr>
                <a:t>Líder Comercial</a:t>
              </a:r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9AE0123E-5FD4-5E9A-1636-806C0358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8CA8F10-874E-00B1-9DD9-05DB41E1F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4C2AF65-5814-1D56-C3FB-815549060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4749" r="760" b="25525"/>
          <a:stretch>
            <a:fillRect/>
          </a:stretch>
        </p:blipFill>
        <p:spPr bwMode="auto">
          <a:xfrm>
            <a:off x="765710" y="888866"/>
            <a:ext cx="5158761" cy="5099321"/>
          </a:xfrm>
          <a:prstGeom prst="ellipse">
            <a:avLst/>
          </a:prstGeom>
          <a:ln w="63500" cap="rnd">
            <a:noFill/>
          </a:ln>
          <a:effectLst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3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39A7B-6B04-A5BB-860E-876B14694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F126A6E8-21E6-7244-568D-0E6161003F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49A44F8F-9784-4EFA-5982-E8370E4B1F2A}"/>
              </a:ext>
            </a:extLst>
          </p:cNvPr>
          <p:cNvSpPr/>
          <p:nvPr/>
        </p:nvSpPr>
        <p:spPr>
          <a:xfrm rot="16200000" flipH="1" flipV="1">
            <a:off x="117499" y="271367"/>
            <a:ext cx="3340716" cy="3575712"/>
          </a:xfrm>
          <a:prstGeom prst="round1Rect">
            <a:avLst>
              <a:gd name="adj" fmla="val 46967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FCD953-012C-6030-6222-578415C715BD}"/>
              </a:ext>
            </a:extLst>
          </p:cNvPr>
          <p:cNvSpPr txBox="1"/>
          <p:nvPr/>
        </p:nvSpPr>
        <p:spPr>
          <a:xfrm>
            <a:off x="417264" y="501096"/>
            <a:ext cx="239148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Sumas </a:t>
            </a:r>
          </a:p>
          <a:p>
            <a:pPr>
              <a:defRPr/>
            </a:pP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Aseguradas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FABD3E-717D-C026-12DA-1D65C411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D7DF12A5-916E-7824-28F4-A0C410CF1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826193"/>
              </p:ext>
            </p:extLst>
          </p:nvPr>
        </p:nvGraphicFramePr>
        <p:xfrm>
          <a:off x="3835020" y="345322"/>
          <a:ext cx="8066694" cy="6508275"/>
        </p:xfrm>
        <a:graphic>
          <a:graphicData uri="http://schemas.openxmlformats.org/drawingml/2006/table">
            <a:tbl>
              <a:tblPr/>
              <a:tblGrid>
                <a:gridCol w="1320875">
                  <a:extLst>
                    <a:ext uri="{9D8B030D-6E8A-4147-A177-3AD203B41FA5}">
                      <a16:colId xmlns:a16="http://schemas.microsoft.com/office/drawing/2014/main" val="2817743603"/>
                    </a:ext>
                  </a:extLst>
                </a:gridCol>
                <a:gridCol w="1667968">
                  <a:extLst>
                    <a:ext uri="{9D8B030D-6E8A-4147-A177-3AD203B41FA5}">
                      <a16:colId xmlns:a16="http://schemas.microsoft.com/office/drawing/2014/main" val="2696770507"/>
                    </a:ext>
                  </a:extLst>
                </a:gridCol>
                <a:gridCol w="1670377">
                  <a:extLst>
                    <a:ext uri="{9D8B030D-6E8A-4147-A177-3AD203B41FA5}">
                      <a16:colId xmlns:a16="http://schemas.microsoft.com/office/drawing/2014/main" val="3186640200"/>
                    </a:ext>
                  </a:extLst>
                </a:gridCol>
                <a:gridCol w="1781874">
                  <a:extLst>
                    <a:ext uri="{9D8B030D-6E8A-4147-A177-3AD203B41FA5}">
                      <a16:colId xmlns:a16="http://schemas.microsoft.com/office/drawing/2014/main" val="62000034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63788471"/>
                    </a:ext>
                  </a:extLst>
                </a:gridCol>
              </a:tblGrid>
              <a:tr h="263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Foco" panose="020B0604020202020204"/>
                      </a:endParaRPr>
                    </a:p>
                  </a:txBody>
                  <a:tcPr marL="5205" marR="5205" marT="5205" marB="24984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Foco" panose="020B0604020202020204"/>
                      </a:endParaRPr>
                    </a:p>
                  </a:txBody>
                  <a:tcPr marL="5205" marR="5205" marT="5205" marB="249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oco" panose="020B0604020202020204"/>
                        </a:rPr>
                        <a:t>Plan Base Segura</a:t>
                      </a:r>
                    </a:p>
                  </a:txBody>
                  <a:tcPr marL="5205" marR="5205" marT="5205" marB="249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oco" panose="020B0604020202020204"/>
                        </a:rPr>
                        <a:t>Plan Amplia Protección 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4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oco" panose="020B0604020202020204"/>
                        </a:rPr>
                        <a:t>Plan Cobertura Total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887316"/>
                  </a:ext>
                </a:extLst>
              </a:tr>
              <a:tr h="158344">
                <a:tc rowSpan="6"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PE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  <a:ea typeface="+mn-ea"/>
                          <a:cs typeface="+mn-cs"/>
                        </a:rPr>
                        <a:t>ACCO Suma Fija</a:t>
                      </a:r>
                    </a:p>
                  </a:txBody>
                  <a:tcPr marL="5205" marR="5205" marT="5205" marB="24984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Muerte accidental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50,000 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205995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Invalidez Total y Permanente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50,000 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20759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curación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7,000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11,000 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842599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sepelio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5,000 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527934"/>
                  </a:ext>
                </a:extLst>
              </a:tr>
              <a:tr h="31127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Incapacidad Temporal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50 por día por 30 días - Monto máximo USD 1,500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100 por día por 30 días - Monto máximo USD 3,000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150 por día por 30 días - Monto máximo USD 4,500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078518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Repatriación de restos mortales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5,000 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066120"/>
                  </a:ext>
                </a:extLst>
              </a:tr>
              <a:tr h="158344">
                <a:tc rowSpan="6"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PE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  <a:ea typeface="+mn-ea"/>
                          <a:cs typeface="+mn-cs"/>
                        </a:rPr>
                        <a:t>ACCO Ocupantes </a:t>
                      </a:r>
                      <a:r>
                        <a:rPr lang="es-PE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  <a:ea typeface="+mn-ea"/>
                          <a:cs typeface="+mn-cs"/>
                        </a:rPr>
                        <a:t>Yy</a:t>
                      </a:r>
                      <a:r>
                        <a:rPr lang="es-PE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  <a:ea typeface="+mn-ea"/>
                          <a:cs typeface="+mn-cs"/>
                        </a:rPr>
                        <a:t> ACCO Tripulantes</a:t>
                      </a:r>
                    </a:p>
                  </a:txBody>
                  <a:tcPr marL="5205" marR="5205" marT="5205" marB="24984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Muerte accidental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56561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Invalidez Total y Permanente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482048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curación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4,000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6,000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8,000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24197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sepelio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4,000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321950"/>
                  </a:ext>
                </a:extLst>
              </a:tr>
              <a:tr h="27744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Incapacidad Temporal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50 por día por 30 días - Monto máximo USD 1,500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85 por día por 30 días - Monto máximo 2,550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100 por día por 30 días - Monto máximo 3,000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572200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Repatriación de restos mortales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568652"/>
                  </a:ext>
                </a:extLst>
              </a:tr>
              <a:tr h="158344">
                <a:tc rowSpan="6"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PE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  <a:ea typeface="+mn-ea"/>
                          <a:cs typeface="+mn-cs"/>
                        </a:rPr>
                        <a:t>ACCO Aforo</a:t>
                      </a:r>
                    </a:p>
                  </a:txBody>
                  <a:tcPr marL="5205" marR="5205" marT="5205" marB="24984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Muerte accidental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70753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Invalidez Total y Permanente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017533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curación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7,000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192000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sepelio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72944"/>
                  </a:ext>
                </a:extLst>
              </a:tr>
              <a:tr h="29097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Incapacidad Temporal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50 por día por 30 días - Monto máximo USD 1,500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100 por día por 30 días - Monto máximo USD 3,000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150 por día por 30 días - Monto máximo USD 4,500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109204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Repatriación de restos mortales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700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1,500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228958"/>
                  </a:ext>
                </a:extLst>
              </a:tr>
              <a:tr h="158344">
                <a:tc rowSpan="6"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PE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  <a:ea typeface="+mn-ea"/>
                          <a:cs typeface="+mn-cs"/>
                        </a:rPr>
                        <a:t>ACCO Eventos</a:t>
                      </a:r>
                    </a:p>
                  </a:txBody>
                  <a:tcPr marL="5205" marR="5205" marT="5205" marB="24984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Muerte accidental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10,000 </a:t>
                      </a:r>
                    </a:p>
                  </a:txBody>
                  <a:tcPr marL="5205" marR="5205" marT="5205" marB="24984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20,000.00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116599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Invalidez Total y Permanente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10,000 </a:t>
                      </a:r>
                    </a:p>
                  </a:txBody>
                  <a:tcPr marL="5205" marR="5205" marT="5205" marB="24984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20,000.00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410427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curación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5,000 </a:t>
                      </a:r>
                    </a:p>
                  </a:txBody>
                  <a:tcPr marL="5205" marR="5205" marT="5205" marB="24984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7,000.00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846231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sepelio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1,500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2,000 </a:t>
                      </a:r>
                    </a:p>
                  </a:txBody>
                  <a:tcPr marL="5205" marR="5205" marT="5205" marB="24984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2,500.00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097630"/>
                  </a:ext>
                </a:extLst>
              </a:tr>
              <a:tr h="27744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Incapacidad Temporal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50 por día por 30 días - Monto máximo 1,500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100 por día por 30 días - Monto máximo 3,000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150 por día por 30 días - Monto máximo 4,500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673986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Repatriación de restos mortales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700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1,500 </a:t>
                      </a:r>
                    </a:p>
                  </a:txBody>
                  <a:tcPr marL="5205" marR="5205" marT="5205" marB="24984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2,000.00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90293"/>
                  </a:ext>
                </a:extLst>
              </a:tr>
              <a:tr h="158344">
                <a:tc rowSpan="6"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s-PE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  <a:ea typeface="+mn-ea"/>
                          <a:cs typeface="+mn-cs"/>
                        </a:rPr>
                        <a:t>ACCI</a:t>
                      </a:r>
                    </a:p>
                  </a:txBody>
                  <a:tcPr marL="5205" marR="5205" marT="5205" marB="24984" anchor="ctr">
                    <a:lnL>
                      <a:noFill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Muerte accidental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75,000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100,000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24162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Invalidez Total y Permanente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75,000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100,000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258884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curación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10,000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7,000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15,000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487463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Gastos de sepelio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369279"/>
                  </a:ext>
                </a:extLst>
              </a:tr>
              <a:tr h="27744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Incapacidad Temporal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50 por día por 30 días - Monto máximo USD 1,500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100 por día por 30 días - Monto máximo USD 3,000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150 por día por 30 días - Monto máximo USD 4,500</a:t>
                      </a:r>
                    </a:p>
                  </a:txBody>
                  <a:tcPr marL="5205" marR="5205" marT="5205" marB="24984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625512"/>
                  </a:ext>
                </a:extLst>
              </a:tr>
              <a:tr h="15834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Repatriación de restos mortales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USD 2,000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3,000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604020202020204"/>
                        </a:rPr>
                        <a:t> USD 5,000 </a:t>
                      </a:r>
                    </a:p>
                  </a:txBody>
                  <a:tcPr marL="5205" marR="5205" marT="5205" marB="24984" anchor="b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120679"/>
                  </a:ext>
                </a:extLst>
              </a:tr>
            </a:tbl>
          </a:graphicData>
        </a:graphic>
      </p:graphicFrame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D332839-51A5-6C97-FB53-0DFF0C9F61AB}"/>
              </a:ext>
            </a:extLst>
          </p:cNvPr>
          <p:cNvSpPr/>
          <p:nvPr/>
        </p:nvSpPr>
        <p:spPr>
          <a:xfrm>
            <a:off x="3662210" y="581358"/>
            <a:ext cx="1475982" cy="1261846"/>
          </a:xfrm>
          <a:prstGeom prst="roundRect">
            <a:avLst/>
          </a:prstGeom>
          <a:solidFill>
            <a:srgbClr val="E768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ACCO Suma Fija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3FF44C29-7A0F-D73D-F209-2D227171A8C7}"/>
              </a:ext>
            </a:extLst>
          </p:cNvPr>
          <p:cNvSpPr/>
          <p:nvPr/>
        </p:nvSpPr>
        <p:spPr>
          <a:xfrm>
            <a:off x="3662209" y="1845223"/>
            <a:ext cx="1475983" cy="126184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ACCO Ocupantes ACCO Tripulantes</a:t>
            </a:r>
          </a:p>
          <a:p>
            <a:pPr algn="ctr"/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8A66B7BB-ED7E-D336-CA92-8EA5406EB27F}"/>
              </a:ext>
            </a:extLst>
          </p:cNvPr>
          <p:cNvSpPr/>
          <p:nvPr/>
        </p:nvSpPr>
        <p:spPr>
          <a:xfrm>
            <a:off x="3664220" y="3111110"/>
            <a:ext cx="1476000" cy="12636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ACCO Aforo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D2E64A8E-0C17-874F-AD75-0F0E146E3985}"/>
              </a:ext>
            </a:extLst>
          </p:cNvPr>
          <p:cNvSpPr/>
          <p:nvPr/>
        </p:nvSpPr>
        <p:spPr>
          <a:xfrm>
            <a:off x="3661622" y="4347197"/>
            <a:ext cx="1476000" cy="1263600"/>
          </a:xfrm>
          <a:prstGeom prst="roundRect">
            <a:avLst/>
          </a:prstGeom>
          <a:solidFill>
            <a:srgbClr val="006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ACCO Eventos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16BE421D-E9F9-C95C-8A92-47F5590C30C4}"/>
              </a:ext>
            </a:extLst>
          </p:cNvPr>
          <p:cNvSpPr/>
          <p:nvPr/>
        </p:nvSpPr>
        <p:spPr>
          <a:xfrm>
            <a:off x="3661622" y="5596072"/>
            <a:ext cx="1476000" cy="1263600"/>
          </a:xfrm>
          <a:prstGeom prst="round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>
                <a:latin typeface="Arial" panose="020B0604020202020204" pitchFamily="34" charset="0"/>
                <a:cs typeface="Arial" panose="020B0604020202020204" pitchFamily="34" charset="0"/>
              </a:rPr>
              <a:t>ACCI</a:t>
            </a:r>
          </a:p>
        </p:txBody>
      </p:sp>
    </p:spTree>
    <p:extLst>
      <p:ext uri="{BB962C8B-B14F-4D97-AF65-F5344CB8AC3E}">
        <p14:creationId xmlns:p14="http://schemas.microsoft.com/office/powerpoint/2010/main" val="172161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39A26-ADC4-18A4-E3E1-2464B33BE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4B3BF885-618E-5CAB-0EDE-E3D11169B8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69091876-DE1B-A2CD-AEAF-8D9420A28667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7E00FB-C581-E184-C688-BAB5E9E8BD4C}"/>
              </a:ext>
            </a:extLst>
          </p:cNvPr>
          <p:cNvSpPr txBox="1"/>
          <p:nvPr/>
        </p:nvSpPr>
        <p:spPr>
          <a:xfrm>
            <a:off x="417264" y="501096"/>
            <a:ext cx="1099179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¿Qué coberturas adicionales brinda el </a:t>
            </a:r>
            <a:r>
              <a:rPr lang="es-ES" sz="3600" b="1" dirty="0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D47098-6E2B-DD1D-FC65-33AB0464B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7752DF-A280-B390-9B45-25B3194D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264FFE-CDAD-A886-83AC-8795D996B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3CE0A4F-DAFF-DA66-C67C-B9D1831EFAA8}"/>
              </a:ext>
            </a:extLst>
          </p:cNvPr>
          <p:cNvSpPr txBox="1"/>
          <p:nvPr/>
        </p:nvSpPr>
        <p:spPr>
          <a:xfrm>
            <a:off x="7119181" y="2985642"/>
            <a:ext cx="4683352" cy="97402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76829"/>
              </a:buClr>
            </a:pPr>
            <a:r>
              <a:rPr lang="es-ES">
                <a:latin typeface="Foco" panose="020B0504050202020203"/>
              </a:rPr>
              <a:t>Conducción urbana o rural de motocicletas, motonetas y vehículos similares.</a:t>
            </a:r>
          </a:p>
        </p:txBody>
      </p:sp>
      <p:pic>
        <p:nvPicPr>
          <p:cNvPr id="2050" name="Picture 2" descr="terrorista ">
            <a:extLst>
              <a:ext uri="{FF2B5EF4-FFF2-40B4-BE49-F238E27FC236}">
                <a16:creationId xmlns:a16="http://schemas.microsoft.com/office/drawing/2014/main" id="{08CD436C-831F-2D12-3BE5-0EE9896A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7" y="1508071"/>
            <a:ext cx="1080000" cy="108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erremoto ">
            <a:extLst>
              <a:ext uri="{FF2B5EF4-FFF2-40B4-BE49-F238E27FC236}">
                <a16:creationId xmlns:a16="http://schemas.microsoft.com/office/drawing/2014/main" id="{1428EBD9-40D3-5135-E361-D5A6AE58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23" y="1505226"/>
            <a:ext cx="1080000" cy="108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36F5522-AC60-23BA-08FB-49C7A3D64870}"/>
              </a:ext>
            </a:extLst>
          </p:cNvPr>
          <p:cNvSpPr txBox="1"/>
          <p:nvPr/>
        </p:nvSpPr>
        <p:spPr>
          <a:xfrm>
            <a:off x="1241456" y="1546777"/>
            <a:ext cx="4247886" cy="9740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76829"/>
              </a:buClr>
            </a:pPr>
            <a:r>
              <a:rPr lang="es-ES" dirty="0">
                <a:latin typeface="Foco" panose="020B0504050202020203"/>
              </a:rPr>
              <a:t>Extensión de cobertura por terrorismo y otros riesgos.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1ACD19-97BD-4CA7-4B15-6255DA9F3D62}"/>
              </a:ext>
            </a:extLst>
          </p:cNvPr>
          <p:cNvSpPr txBox="1"/>
          <p:nvPr/>
        </p:nvSpPr>
        <p:spPr>
          <a:xfrm>
            <a:off x="1234573" y="4344856"/>
            <a:ext cx="4254769" cy="143372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76829"/>
              </a:buClr>
            </a:pPr>
            <a:r>
              <a:rPr lang="es-ES">
                <a:latin typeface="Foco" panose="020B0504050202020203"/>
              </a:rPr>
              <a:t>Cobertura para pasajeros en transporte público (terrestre, lacustre, fluvial, marítimo o aéreo).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0469592-558D-B0F0-9D91-4CE27DDA8A0E}"/>
              </a:ext>
            </a:extLst>
          </p:cNvPr>
          <p:cNvSpPr txBox="1"/>
          <p:nvPr/>
        </p:nvSpPr>
        <p:spPr>
          <a:xfrm>
            <a:off x="7119181" y="1546777"/>
            <a:ext cx="4683352" cy="974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76829"/>
              </a:buClr>
            </a:pPr>
            <a:r>
              <a:rPr lang="es-ES">
                <a:latin typeface="Foco" panose="020B0504050202020203"/>
              </a:rPr>
              <a:t>Protección ante fenómenos naturales: terremoto, temblor, huayco y otros similares.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727AAF4-2816-73AF-0681-C69B2B293FB9}"/>
              </a:ext>
            </a:extLst>
          </p:cNvPr>
          <p:cNvSpPr txBox="1"/>
          <p:nvPr/>
        </p:nvSpPr>
        <p:spPr>
          <a:xfrm>
            <a:off x="7119181" y="4343973"/>
            <a:ext cx="4683352" cy="143372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76829"/>
              </a:buClr>
            </a:pPr>
            <a:r>
              <a:rPr lang="es-ES">
                <a:latin typeface="Foco"/>
              </a:rPr>
              <a:t>Cobertura para pasajeros en aviones o helicópteros particulares y/o de la Fuerza Aérea Peruana en viajes eventuales.</a:t>
            </a:r>
            <a:endParaRPr lang="es-PE">
              <a:latin typeface="Foco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0264186-4929-6FA8-2563-8F7439FCDF3D}"/>
              </a:ext>
            </a:extLst>
          </p:cNvPr>
          <p:cNvSpPr txBox="1"/>
          <p:nvPr/>
        </p:nvSpPr>
        <p:spPr>
          <a:xfrm>
            <a:off x="1241457" y="2985642"/>
            <a:ext cx="4247886" cy="9740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E76829"/>
              </a:buClr>
            </a:pPr>
            <a:r>
              <a:rPr lang="es-ES" dirty="0">
                <a:latin typeface="Foco" panose="020B0504050202020203"/>
              </a:rPr>
              <a:t>Cobertura por práctica no profesional de deportes y actividades de riesgo (Nivel1 ). </a:t>
            </a:r>
          </a:p>
        </p:txBody>
      </p:sp>
      <p:pic>
        <p:nvPicPr>
          <p:cNvPr id="2054" name="Picture 6" descr="corriendo ">
            <a:extLst>
              <a:ext uri="{FF2B5EF4-FFF2-40B4-BE49-F238E27FC236}">
                <a16:creationId xmlns:a16="http://schemas.microsoft.com/office/drawing/2014/main" id="{6C7F31D6-88FA-F774-8243-01A9938C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3" y="2910967"/>
            <a:ext cx="1080000" cy="108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utobús ">
            <a:extLst>
              <a:ext uri="{FF2B5EF4-FFF2-40B4-BE49-F238E27FC236}">
                <a16:creationId xmlns:a16="http://schemas.microsoft.com/office/drawing/2014/main" id="{3A69D87B-D5D2-C65A-EEC9-D0C6FB6A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7" y="4571357"/>
            <a:ext cx="968562" cy="10474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vión ">
            <a:extLst>
              <a:ext uri="{FF2B5EF4-FFF2-40B4-BE49-F238E27FC236}">
                <a16:creationId xmlns:a16="http://schemas.microsoft.com/office/drawing/2014/main" id="{A33593B9-164C-CDD2-B3A9-640D55F0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60" y="4474774"/>
            <a:ext cx="1080322" cy="10803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tocicleta ">
            <a:extLst>
              <a:ext uri="{FF2B5EF4-FFF2-40B4-BE49-F238E27FC236}">
                <a16:creationId xmlns:a16="http://schemas.microsoft.com/office/drawing/2014/main" id="{65CD8563-48B0-2F3F-95BB-15FBABC5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62" y="2890427"/>
            <a:ext cx="1080000" cy="108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21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B52AD-87F1-AF79-A971-215D36324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59C1E11F-C821-B2B4-4523-EDD204A745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3F2497D0-24DE-2F05-21A9-A382DC0188F6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C3B2B-5540-A073-7D5C-F3371B5D21E5}"/>
              </a:ext>
            </a:extLst>
          </p:cNvPr>
          <p:cNvSpPr txBox="1"/>
          <p:nvPr/>
        </p:nvSpPr>
        <p:spPr>
          <a:xfrm>
            <a:off x="417264" y="501096"/>
            <a:ext cx="938545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Consideraciones para el uso del </a:t>
            </a:r>
            <a:r>
              <a:rPr lang="es-ES" sz="3600" b="1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endParaRPr lang="es-ES" sz="3600" b="1">
              <a:solidFill>
                <a:prstClr val="white"/>
              </a:solidFill>
              <a:latin typeface="Foco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E75943-EBD2-27E4-0152-A5284A499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43DDFC-7047-3677-8D16-A78C9992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6A1027-96CE-A15D-EAD6-4767E12B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56FBE3E-C973-804B-1CCF-DA6D0F38A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68368"/>
              </p:ext>
            </p:extLst>
          </p:nvPr>
        </p:nvGraphicFramePr>
        <p:xfrm>
          <a:off x="417264" y="3059880"/>
          <a:ext cx="11323055" cy="166294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12203">
                  <a:extLst>
                    <a:ext uri="{9D8B030D-6E8A-4147-A177-3AD203B41FA5}">
                      <a16:colId xmlns:a16="http://schemas.microsoft.com/office/drawing/2014/main" val="2194317138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1893407349"/>
                    </a:ext>
                  </a:extLst>
                </a:gridCol>
                <a:gridCol w="1507067">
                  <a:extLst>
                    <a:ext uri="{9D8B030D-6E8A-4147-A177-3AD203B41FA5}">
                      <a16:colId xmlns:a16="http://schemas.microsoft.com/office/drawing/2014/main" val="2014367949"/>
                    </a:ext>
                  </a:extLst>
                </a:gridCol>
                <a:gridCol w="1507066">
                  <a:extLst>
                    <a:ext uri="{9D8B030D-6E8A-4147-A177-3AD203B41FA5}">
                      <a16:colId xmlns:a16="http://schemas.microsoft.com/office/drawing/2014/main" val="399322242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4157602139"/>
                    </a:ext>
                  </a:extLst>
                </a:gridCol>
                <a:gridCol w="1490134">
                  <a:extLst>
                    <a:ext uri="{9D8B030D-6E8A-4147-A177-3AD203B41FA5}">
                      <a16:colId xmlns:a16="http://schemas.microsoft.com/office/drawing/2014/main" val="3406296928"/>
                    </a:ext>
                  </a:extLst>
                </a:gridCol>
                <a:gridCol w="1444852">
                  <a:extLst>
                    <a:ext uri="{9D8B030D-6E8A-4147-A177-3AD203B41FA5}">
                      <a16:colId xmlns:a16="http://schemas.microsoft.com/office/drawing/2014/main" val="4215576341"/>
                    </a:ext>
                  </a:extLst>
                </a:gridCol>
              </a:tblGrid>
              <a:tr h="4551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800" b="1" u="none" strike="noStrike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CANTIDAD MÁXIMA DE ASEGURADOS</a:t>
                      </a:r>
                      <a:endParaRPr lang="es-PE" sz="1800" b="1" i="0" u="none" strike="noStrike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500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300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300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5,000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s-PE" sz="18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  <a:ea typeface="+mn-ea"/>
                          <a:cs typeface="+mn-cs"/>
                        </a:rPr>
                        <a:t>10,000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1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119018"/>
                  </a:ext>
                </a:extLst>
              </a:tr>
              <a:tr h="4551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800" b="1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CANTIDAD MÍINIMA DE ASEGURADOS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1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1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1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10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s-PE" sz="18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1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Foco" panose="020B0504050202020203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554506"/>
                  </a:ext>
                </a:extLst>
              </a:tr>
              <a:tr h="4551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P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PRIMA MÍNIMA TOTAL</a:t>
                      </a:r>
                    </a:p>
                  </a:txBody>
                  <a:tcPr marL="9525" marR="9525" marT="9525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S/38.80</a:t>
                      </a: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S/25</a:t>
                      </a: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S/25</a:t>
                      </a:r>
                    </a:p>
                  </a:txBody>
                  <a:tcPr marL="9525" marR="9525" marT="95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S/50</a:t>
                      </a:r>
                    </a:p>
                  </a:txBody>
                  <a:tcPr marL="9525" marR="9525" marT="9525"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es-PE" sz="18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  <a:ea typeface="+mn-ea"/>
                          <a:cs typeface="+mn-cs"/>
                        </a:rPr>
                        <a:t>S/100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oco" panose="020B0504050202020203"/>
                        </a:rPr>
                        <a:t>S/82.30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61698"/>
                  </a:ext>
                </a:extLst>
              </a:tr>
            </a:tbl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CF17C99-9442-D80A-1673-79821EF92016}"/>
              </a:ext>
            </a:extLst>
          </p:cNvPr>
          <p:cNvSpPr/>
          <p:nvPr/>
        </p:nvSpPr>
        <p:spPr>
          <a:xfrm>
            <a:off x="2880386" y="2002552"/>
            <a:ext cx="1404000" cy="972000"/>
          </a:xfrm>
          <a:prstGeom prst="roundRect">
            <a:avLst/>
          </a:prstGeom>
          <a:solidFill>
            <a:srgbClr val="E768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>
                <a:latin typeface="Arial" panose="020B0604020202020204" pitchFamily="34" charset="0"/>
                <a:cs typeface="Arial" panose="020B0604020202020204" pitchFamily="34" charset="0"/>
              </a:rPr>
              <a:t>ACCO Suma Fija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1A43F84-1C70-FDD5-BAB3-82E2D865D1C6}"/>
              </a:ext>
            </a:extLst>
          </p:cNvPr>
          <p:cNvSpPr/>
          <p:nvPr/>
        </p:nvSpPr>
        <p:spPr>
          <a:xfrm>
            <a:off x="5862815" y="1973393"/>
            <a:ext cx="1404000" cy="972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ACCO Tripulantes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4A42F7F-87E3-8C22-F382-676DCA068FF1}"/>
              </a:ext>
            </a:extLst>
          </p:cNvPr>
          <p:cNvSpPr/>
          <p:nvPr/>
        </p:nvSpPr>
        <p:spPr>
          <a:xfrm>
            <a:off x="7354171" y="1994648"/>
            <a:ext cx="1404000" cy="9720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>
                <a:latin typeface="Arial" panose="020B0604020202020204" pitchFamily="34" charset="0"/>
                <a:cs typeface="Arial" panose="020B0604020202020204" pitchFamily="34" charset="0"/>
              </a:rPr>
              <a:t>ACCO Aforo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F48797F-E339-945C-C4F5-760B9A545129}"/>
              </a:ext>
            </a:extLst>
          </p:cNvPr>
          <p:cNvSpPr/>
          <p:nvPr/>
        </p:nvSpPr>
        <p:spPr>
          <a:xfrm>
            <a:off x="8845245" y="2002552"/>
            <a:ext cx="1404000" cy="972000"/>
          </a:xfrm>
          <a:prstGeom prst="roundRect">
            <a:avLst/>
          </a:prstGeom>
          <a:solidFill>
            <a:srgbClr val="006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>
                <a:latin typeface="Arial" panose="020B0604020202020204" pitchFamily="34" charset="0"/>
                <a:cs typeface="Arial" panose="020B0604020202020204" pitchFamily="34" charset="0"/>
              </a:rPr>
              <a:t>ACCO Eventos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981AF71-6F28-C90D-1465-BF96C6AC652B}"/>
              </a:ext>
            </a:extLst>
          </p:cNvPr>
          <p:cNvSpPr/>
          <p:nvPr/>
        </p:nvSpPr>
        <p:spPr>
          <a:xfrm>
            <a:off x="4371601" y="2002552"/>
            <a:ext cx="1404000" cy="972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>
                <a:latin typeface="Arial" panose="020B0604020202020204" pitchFamily="34" charset="0"/>
                <a:cs typeface="Arial" panose="020B0604020202020204" pitchFamily="34" charset="0"/>
              </a:rPr>
              <a:t>ACCO Ocupantes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CEC68B87-B768-3794-FBA0-C0F3AD500133}"/>
              </a:ext>
            </a:extLst>
          </p:cNvPr>
          <p:cNvSpPr/>
          <p:nvPr/>
        </p:nvSpPr>
        <p:spPr>
          <a:xfrm>
            <a:off x="10336319" y="1994648"/>
            <a:ext cx="1404000" cy="972000"/>
          </a:xfrm>
          <a:prstGeom prst="round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>
                <a:latin typeface="Arial" panose="020B0604020202020204" pitchFamily="34" charset="0"/>
                <a:cs typeface="Arial" panose="020B0604020202020204" pitchFamily="34" charset="0"/>
              </a:rPr>
              <a:t>ACCI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C97F11D-2E75-6005-0FD6-3C4D55BB3FF1}"/>
              </a:ext>
            </a:extLst>
          </p:cNvPr>
          <p:cNvSpPr txBox="1"/>
          <p:nvPr/>
        </p:nvSpPr>
        <p:spPr>
          <a:xfrm>
            <a:off x="575733" y="5112979"/>
            <a:ext cx="11106507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Foco" panose="020B0604020202020204" charset="0"/>
              </a:rPr>
              <a:t>Las cotizaciones que no cumplan con estas reglas deberán gestionarse mediante el flujo tradicional (ejecutivo comercial).</a:t>
            </a:r>
            <a:endParaRPr lang="es-PE" sz="2000" dirty="0">
              <a:latin typeface="Foc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1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FF663-0727-0462-B0E5-C6444B82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C3D13C5E-45BF-7694-0C79-D1B1F7890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329220DC-E0DF-64D5-5C01-B2C2E20DE734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37C01D-0D81-1600-F08F-463E3F545627}"/>
              </a:ext>
            </a:extLst>
          </p:cNvPr>
          <p:cNvSpPr txBox="1"/>
          <p:nvPr/>
        </p:nvSpPr>
        <p:spPr>
          <a:xfrm>
            <a:off x="417264" y="501096"/>
            <a:ext cx="1135563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200" b="1">
                <a:solidFill>
                  <a:prstClr val="white"/>
                </a:solidFill>
                <a:latin typeface="Foco"/>
                <a:cs typeface="Calibri"/>
              </a:rPr>
              <a:t>¿Qué actividades o Giro del Negocio acepta el </a:t>
            </a:r>
            <a:r>
              <a:rPr lang="es-ES" sz="3200" b="1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r>
              <a:rPr lang="es-ES" sz="3200" b="1">
                <a:solidFill>
                  <a:prstClr val="white"/>
                </a:solidFill>
                <a:latin typeface="Foco"/>
                <a:cs typeface="Calibri"/>
              </a:rPr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69ED2A-94EB-4CCA-64D7-5AF75052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D1FC02-2428-50FB-25C6-86A99488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3CB445-6E1B-39BA-C027-6FEBD5AE7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A0C431D-42FB-535A-2F9B-5B03C8E0F754}"/>
              </a:ext>
            </a:extLst>
          </p:cNvPr>
          <p:cNvSpPr txBox="1"/>
          <p:nvPr/>
        </p:nvSpPr>
        <p:spPr>
          <a:xfrm>
            <a:off x="417264" y="2982867"/>
            <a:ext cx="2611072" cy="450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Foco" panose="020B0604020202020204" charset="0"/>
              </a:rPr>
              <a:t>Servicios</a:t>
            </a:r>
            <a:endParaRPr lang="es-PE" sz="2000" b="1" dirty="0">
              <a:latin typeface="Foco" panose="020B060402020202020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47EABED-FBF2-7046-6BEE-FAA61912BE56}"/>
              </a:ext>
            </a:extLst>
          </p:cNvPr>
          <p:cNvSpPr txBox="1"/>
          <p:nvPr/>
        </p:nvSpPr>
        <p:spPr>
          <a:xfrm>
            <a:off x="3286273" y="2990200"/>
            <a:ext cx="2611072" cy="450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Foco" panose="020B0604020202020204" charset="0"/>
              </a:rPr>
              <a:t>Comercio</a:t>
            </a:r>
            <a:endParaRPr lang="es-PE" sz="2000" b="1" dirty="0">
              <a:latin typeface="Foco" panose="020B060402020202020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FD9A443-A574-795C-7CEB-E34122225E20}"/>
              </a:ext>
            </a:extLst>
          </p:cNvPr>
          <p:cNvSpPr txBox="1"/>
          <p:nvPr/>
        </p:nvSpPr>
        <p:spPr>
          <a:xfrm>
            <a:off x="9024292" y="2990200"/>
            <a:ext cx="2611072" cy="450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Foco" panose="020B0604020202020204" charset="0"/>
              </a:rPr>
              <a:t>Industria</a:t>
            </a:r>
            <a:endParaRPr lang="es-PE" sz="2000" b="1" dirty="0">
              <a:latin typeface="Foco" panose="020B060402020202020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A46CDBF-51FA-04E3-5ED7-192ED1420D37}"/>
              </a:ext>
            </a:extLst>
          </p:cNvPr>
          <p:cNvSpPr txBox="1"/>
          <p:nvPr/>
        </p:nvSpPr>
        <p:spPr>
          <a:xfrm>
            <a:off x="6155283" y="2995234"/>
            <a:ext cx="2611072" cy="450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Foco" panose="020B0604020202020204" charset="0"/>
              </a:rPr>
              <a:t>Transporte</a:t>
            </a:r>
            <a:endParaRPr lang="es-PE" sz="2000" b="1" dirty="0">
              <a:latin typeface="Foco" panose="020B060402020202020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DCA3378-8AD3-8E4C-36DE-43086E761761}"/>
              </a:ext>
            </a:extLst>
          </p:cNvPr>
          <p:cNvSpPr txBox="1"/>
          <p:nvPr/>
        </p:nvSpPr>
        <p:spPr>
          <a:xfrm>
            <a:off x="6087762" y="3721394"/>
            <a:ext cx="26110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Transporte interprovincial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Transporte de Carga y Aviación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Transporte inter urbano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Transporte fluvial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E818C12-F405-E56D-83F6-983399ECA8BF}"/>
              </a:ext>
            </a:extLst>
          </p:cNvPr>
          <p:cNvSpPr txBox="1"/>
          <p:nvPr/>
        </p:nvSpPr>
        <p:spPr>
          <a:xfrm>
            <a:off x="3286273" y="3735028"/>
            <a:ext cx="26110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Alimentos y Bebidas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Restaurantes</a:t>
            </a:r>
            <a:r>
              <a:rPr lang="es-ES" dirty="0">
                <a:solidFill>
                  <a:srgbClr val="FF0000"/>
                </a:solidFill>
                <a:latin typeface="Foco"/>
              </a:rPr>
              <a:t>*</a:t>
            </a:r>
            <a:r>
              <a:rPr lang="es-ES" dirty="0">
                <a:latin typeface="Foco"/>
              </a:rPr>
              <a:t>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Instituciones Financieras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Químicas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endParaRPr lang="es-ES" dirty="0">
              <a:latin typeface="Foco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071ED49-3BF6-A0CE-BE0E-E1C582C05090}"/>
              </a:ext>
            </a:extLst>
          </p:cNvPr>
          <p:cNvSpPr txBox="1"/>
          <p:nvPr/>
        </p:nvSpPr>
        <p:spPr>
          <a:xfrm>
            <a:off x="8889251" y="3714402"/>
            <a:ext cx="26110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Agroindustria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Hidrocarburos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Plásticos y Cauchos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Energía y Agua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Textiles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endParaRPr lang="es-ES" dirty="0">
              <a:latin typeface="Foco"/>
            </a:endParaRP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endParaRPr lang="es-ES" dirty="0">
              <a:latin typeface="Foco"/>
            </a:endParaRP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endParaRPr lang="es-ES" dirty="0">
              <a:latin typeface="Foco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AAC8A2B-6393-E74E-E6D0-ED3192B52294}"/>
              </a:ext>
            </a:extLst>
          </p:cNvPr>
          <p:cNvSpPr txBox="1"/>
          <p:nvPr/>
        </p:nvSpPr>
        <p:spPr>
          <a:xfrm>
            <a:off x="417263" y="3735028"/>
            <a:ext cx="28690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Editoriales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Hoteles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Salud 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Telecomunicaciones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Educación</a:t>
            </a:r>
            <a:r>
              <a:rPr lang="es-ES" dirty="0">
                <a:solidFill>
                  <a:srgbClr val="FF0000"/>
                </a:solidFill>
                <a:latin typeface="Foco"/>
              </a:rPr>
              <a:t>*</a:t>
            </a:r>
            <a:endParaRPr lang="es-ES" dirty="0">
              <a:latin typeface="Foco"/>
            </a:endParaRP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Vigilancia (sin armas)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Construcción</a:t>
            </a: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Foco"/>
              </a:rPr>
              <a:t>Eventos</a:t>
            </a:r>
            <a:r>
              <a:rPr lang="es-ES" dirty="0">
                <a:solidFill>
                  <a:srgbClr val="FF0000"/>
                </a:solidFill>
                <a:latin typeface="Foco"/>
              </a:rPr>
              <a:t>*</a:t>
            </a:r>
            <a:endParaRPr lang="es-ES" dirty="0">
              <a:latin typeface="Foco"/>
            </a:endParaRP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endParaRPr lang="es-ES" dirty="0">
              <a:latin typeface="Foco"/>
            </a:endParaRPr>
          </a:p>
          <a:p>
            <a:pPr marL="342900" indent="-342900">
              <a:buClr>
                <a:srgbClr val="E76829"/>
              </a:buClr>
              <a:buFont typeface="Arial" panose="020B0604020202020204" pitchFamily="34" charset="0"/>
              <a:buChar char="•"/>
            </a:pPr>
            <a:endParaRPr lang="es-ES" dirty="0">
              <a:latin typeface="Foco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304DA0AB-17AC-2E42-C034-F5BBC68B6374}"/>
              </a:ext>
            </a:extLst>
          </p:cNvPr>
          <p:cNvSpPr/>
          <p:nvPr/>
        </p:nvSpPr>
        <p:spPr>
          <a:xfrm>
            <a:off x="345281" y="6155133"/>
            <a:ext cx="2433958" cy="4035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FF0000"/>
                </a:solidFill>
                <a:latin typeface="Foco" panose="020B0504050202020203"/>
                <a:cs typeface="Arial" panose="020B0604020202020204" pitchFamily="34" charset="0"/>
              </a:rPr>
              <a:t>*No aplica para ACCO Aforo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1580228-B885-3B17-DAC6-682807BEE7CD}"/>
              </a:ext>
            </a:extLst>
          </p:cNvPr>
          <p:cNvSpPr txBox="1"/>
          <p:nvPr/>
        </p:nvSpPr>
        <p:spPr>
          <a:xfrm>
            <a:off x="3824395" y="755498"/>
            <a:ext cx="1184916" cy="1680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6000" b="1" dirty="0">
                <a:solidFill>
                  <a:schemeClr val="accent5"/>
                </a:solidFill>
                <a:latin typeface="Foco"/>
              </a:rPr>
              <a:t>26</a:t>
            </a:r>
            <a:endParaRPr lang="es-ES" sz="4400" b="1" dirty="0">
              <a:solidFill>
                <a:schemeClr val="accent5"/>
              </a:solidFill>
              <a:latin typeface="Foco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72E07CF-7A57-CFF4-6F0E-DE6117A52274}"/>
              </a:ext>
            </a:extLst>
          </p:cNvPr>
          <p:cNvSpPr txBox="1"/>
          <p:nvPr/>
        </p:nvSpPr>
        <p:spPr>
          <a:xfrm>
            <a:off x="3286272" y="2233464"/>
            <a:ext cx="2361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5"/>
                </a:solidFill>
                <a:latin typeface="Foco"/>
              </a:rPr>
              <a:t>actividades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9D01BE6-36D8-CDF8-9BAB-DE2DF1DA144E}"/>
              </a:ext>
            </a:extLst>
          </p:cNvPr>
          <p:cNvSpPr txBox="1"/>
          <p:nvPr/>
        </p:nvSpPr>
        <p:spPr>
          <a:xfrm>
            <a:off x="6821642" y="1434543"/>
            <a:ext cx="23619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b="1" dirty="0">
                <a:solidFill>
                  <a:schemeClr val="accent5"/>
                </a:solidFill>
                <a:latin typeface="Foco"/>
              </a:rPr>
              <a:t>75%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EE3447C-F60F-22E3-4351-4082FDA3BE71}"/>
              </a:ext>
            </a:extLst>
          </p:cNvPr>
          <p:cNvSpPr txBox="1"/>
          <p:nvPr/>
        </p:nvSpPr>
        <p:spPr>
          <a:xfrm>
            <a:off x="6404379" y="2233464"/>
            <a:ext cx="2361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accent5"/>
                </a:solidFill>
                <a:latin typeface="Foco"/>
              </a:rPr>
              <a:t>de la cartera</a:t>
            </a:r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9A0B6154-DE95-0EB0-C92A-DD0F39FE0DBF}"/>
              </a:ext>
            </a:extLst>
          </p:cNvPr>
          <p:cNvSpPr/>
          <p:nvPr/>
        </p:nvSpPr>
        <p:spPr>
          <a:xfrm>
            <a:off x="5627070" y="1778487"/>
            <a:ext cx="798825" cy="584775"/>
          </a:xfrm>
          <a:prstGeom prst="rightArrow">
            <a:avLst/>
          </a:prstGeom>
          <a:solidFill>
            <a:srgbClr val="E768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80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05FFA-59C5-136E-5741-46092371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C34A4C2-5210-CFFC-3082-4816C49F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2" name="Round Single Corner Rectangle 3">
            <a:extLst>
              <a:ext uri="{FF2B5EF4-FFF2-40B4-BE49-F238E27FC236}">
                <a16:creationId xmlns:a16="http://schemas.microsoft.com/office/drawing/2014/main" id="{4D534B96-F7C3-8667-CADE-10BB678DA4EE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ED484ED-449F-8BF4-FCBE-D406B67CAA4B}"/>
              </a:ext>
            </a:extLst>
          </p:cNvPr>
          <p:cNvSpPr txBox="1"/>
          <p:nvPr/>
        </p:nvSpPr>
        <p:spPr>
          <a:xfrm>
            <a:off x="421240" y="489855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Flujo de emisión</a:t>
            </a:r>
          </a:p>
        </p:txBody>
      </p:sp>
      <p:sp>
        <p:nvSpPr>
          <p:cNvPr id="2" name="11 CuadroTexto">
            <a:extLst>
              <a:ext uri="{FF2B5EF4-FFF2-40B4-BE49-F238E27FC236}">
                <a16:creationId xmlns:a16="http://schemas.microsoft.com/office/drawing/2014/main" id="{254AAD4E-2426-64ED-2238-3BC8F3C411BA}"/>
              </a:ext>
            </a:extLst>
          </p:cNvPr>
          <p:cNvSpPr txBox="1"/>
          <p:nvPr/>
        </p:nvSpPr>
        <p:spPr>
          <a:xfrm>
            <a:off x="1672514" y="2014999"/>
            <a:ext cx="1947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b="1">
                <a:solidFill>
                  <a:srgbClr val="0069A3"/>
                </a:solidFill>
                <a:latin typeface="Foco" panose="020B0504050202020203" pitchFamily="34" charset="0"/>
                <a:ea typeface="ＭＳ Ｐゴシック"/>
              </a:rPr>
              <a:t>Corredor</a:t>
            </a:r>
            <a:r>
              <a:rPr lang="es-PE" b="1">
                <a:latin typeface="Foco" panose="020B0504050202020203" pitchFamily="34" charset="0"/>
                <a:ea typeface="ＭＳ Ｐゴシック"/>
              </a:rPr>
              <a:t> </a:t>
            </a:r>
            <a:r>
              <a:rPr lang="es-PE">
                <a:latin typeface="Foco" panose="020B0504050202020203" pitchFamily="34" charset="0"/>
                <a:ea typeface="ＭＳ Ｐゴシック"/>
              </a:rPr>
              <a:t>solicita al cliente la información para cotizar.</a:t>
            </a:r>
          </a:p>
        </p:txBody>
      </p:sp>
      <p:sp>
        <p:nvSpPr>
          <p:cNvPr id="4" name="16 CuadroTexto">
            <a:extLst>
              <a:ext uri="{FF2B5EF4-FFF2-40B4-BE49-F238E27FC236}">
                <a16:creationId xmlns:a16="http://schemas.microsoft.com/office/drawing/2014/main" id="{4365B7C4-665B-7AF4-21F6-2013B816A1A6}"/>
              </a:ext>
            </a:extLst>
          </p:cNvPr>
          <p:cNvSpPr txBox="1"/>
          <p:nvPr/>
        </p:nvSpPr>
        <p:spPr>
          <a:xfrm>
            <a:off x="5652209" y="1960667"/>
            <a:ext cx="1947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b="1">
                <a:solidFill>
                  <a:srgbClr val="0069A3"/>
                </a:solidFill>
                <a:latin typeface="Foco" panose="020B0504050202020203" pitchFamily="34" charset="0"/>
                <a:ea typeface="ＭＳ Ｐゴシック"/>
              </a:rPr>
              <a:t>Corredor</a:t>
            </a:r>
            <a:r>
              <a:rPr lang="es-PE">
                <a:latin typeface="Foco" panose="020B0504050202020203" pitchFamily="34" charset="0"/>
                <a:ea typeface="ＭＳ Ｐゴシック"/>
              </a:rPr>
              <a:t> ingresa a la zona pública del Portal de Somos Corredores y realiza cotización.</a:t>
            </a:r>
            <a:endParaRPr lang="es-PE" b="1">
              <a:latin typeface="Foco" panose="020B0504050202020203" pitchFamily="34" charset="0"/>
              <a:ea typeface="ＭＳ Ｐゴシック"/>
            </a:endParaRPr>
          </a:p>
        </p:txBody>
      </p:sp>
      <p:sp>
        <p:nvSpPr>
          <p:cNvPr id="5" name="20 CuadroTexto">
            <a:extLst>
              <a:ext uri="{FF2B5EF4-FFF2-40B4-BE49-F238E27FC236}">
                <a16:creationId xmlns:a16="http://schemas.microsoft.com/office/drawing/2014/main" id="{588C2AB7-4B60-8C90-7D83-B28E59BCCF4E}"/>
              </a:ext>
            </a:extLst>
          </p:cNvPr>
          <p:cNvSpPr txBox="1"/>
          <p:nvPr/>
        </p:nvSpPr>
        <p:spPr>
          <a:xfrm>
            <a:off x="9484272" y="2012866"/>
            <a:ext cx="1816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b="1">
                <a:solidFill>
                  <a:srgbClr val="0069A3"/>
                </a:solidFill>
                <a:latin typeface="Foco" panose="020B0504050202020203" pitchFamily="34" charset="0"/>
                <a:ea typeface="ＭＳ Ｐゴシック"/>
              </a:rPr>
              <a:t>Corredor</a:t>
            </a:r>
            <a:r>
              <a:rPr lang="es-PE" b="1">
                <a:latin typeface="Foco" panose="020B0504050202020203" pitchFamily="34" charset="0"/>
                <a:ea typeface="ＭＳ Ｐゴシック"/>
              </a:rPr>
              <a:t> </a:t>
            </a:r>
            <a:r>
              <a:rPr lang="es-PE">
                <a:latin typeface="Foco" panose="020B0504050202020203" pitchFamily="34" charset="0"/>
                <a:ea typeface="ＭＳ Ｐゴシック"/>
              </a:rPr>
              <a:t>descarga el slip y valida la información con su cliente.</a:t>
            </a:r>
          </a:p>
        </p:txBody>
      </p:sp>
      <p:sp>
        <p:nvSpPr>
          <p:cNvPr id="6" name="26 CuadroTexto">
            <a:extLst>
              <a:ext uri="{FF2B5EF4-FFF2-40B4-BE49-F238E27FC236}">
                <a16:creationId xmlns:a16="http://schemas.microsoft.com/office/drawing/2014/main" id="{7CF76657-4C4E-170B-C1E5-0D9C22C47D1E}"/>
              </a:ext>
            </a:extLst>
          </p:cNvPr>
          <p:cNvSpPr txBox="1"/>
          <p:nvPr/>
        </p:nvSpPr>
        <p:spPr>
          <a:xfrm>
            <a:off x="8507896" y="4197762"/>
            <a:ext cx="3604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b="1" dirty="0">
                <a:solidFill>
                  <a:srgbClr val="0069A3"/>
                </a:solidFill>
                <a:latin typeface="Foco" panose="020B0504050202020203" pitchFamily="34" charset="0"/>
                <a:ea typeface="ＭＳ Ｐゴシック"/>
              </a:rPr>
              <a:t>Corredor</a:t>
            </a:r>
            <a:r>
              <a:rPr lang="es-PE" b="1" dirty="0">
                <a:latin typeface="Foco" panose="020B0504050202020203" pitchFamily="34" charset="0"/>
                <a:ea typeface="ＭＳ Ｐゴシック"/>
              </a:rPr>
              <a:t> </a:t>
            </a:r>
            <a:r>
              <a:rPr lang="es-PE" dirty="0">
                <a:latin typeface="Foco" panose="020B0504050202020203" pitchFamily="34" charset="0"/>
                <a:ea typeface="ＭＳ Ｐゴシック"/>
              </a:rPr>
              <a:t>envía la cotización al buzón de </a:t>
            </a:r>
            <a:r>
              <a:rPr lang="es-PE" dirty="0">
                <a:latin typeface="Foco" panose="020B0504050202020203" pitchFamily="34" charset="0"/>
                <a:ea typeface="ＭＳ Ｐゴシック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emisiónrápida@pacifico.com.pe</a:t>
            </a:r>
            <a:endParaRPr lang="es-PE" dirty="0">
              <a:latin typeface="Foco" panose="020B0504050202020203" pitchFamily="34" charset="0"/>
              <a:ea typeface="ＭＳ Ｐゴシック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dirty="0">
                <a:latin typeface="Foco" panose="020B0504050202020203" pitchFamily="34" charset="0"/>
                <a:ea typeface="ＭＳ Ｐゴシック"/>
              </a:rPr>
              <a:t>junto con la trama de asegurados (en caso la declaración sea nominativa) </a:t>
            </a:r>
            <a:r>
              <a:rPr lang="es-ES" dirty="0"/>
              <a:t> con el asunto </a:t>
            </a:r>
            <a:r>
              <a:rPr lang="es-ES" b="1" dirty="0">
                <a:solidFill>
                  <a:srgbClr val="E76829"/>
                </a:solidFill>
              </a:rPr>
              <a:t>APCOTIZADOR - Nombre del cliente</a:t>
            </a:r>
            <a:endParaRPr lang="es-PE" b="1" dirty="0">
              <a:solidFill>
                <a:srgbClr val="E76829"/>
              </a:solidFill>
              <a:latin typeface="Foco" panose="020B0504050202020203" pitchFamily="34" charset="0"/>
              <a:ea typeface="ＭＳ Ｐゴシック"/>
            </a:endParaRPr>
          </a:p>
        </p:txBody>
      </p:sp>
      <p:sp>
        <p:nvSpPr>
          <p:cNvPr id="7" name="30 CuadroTexto">
            <a:extLst>
              <a:ext uri="{FF2B5EF4-FFF2-40B4-BE49-F238E27FC236}">
                <a16:creationId xmlns:a16="http://schemas.microsoft.com/office/drawing/2014/main" id="{54CCF8B7-0B58-54AE-2C82-7DD968F4EAA8}"/>
              </a:ext>
            </a:extLst>
          </p:cNvPr>
          <p:cNvSpPr txBox="1"/>
          <p:nvPr/>
        </p:nvSpPr>
        <p:spPr>
          <a:xfrm>
            <a:off x="5015864" y="4181894"/>
            <a:ext cx="1775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b="1">
                <a:solidFill>
                  <a:srgbClr val="0069A3"/>
                </a:solidFill>
                <a:latin typeface="Foco" panose="020B0504050202020203" pitchFamily="34" charset="0"/>
                <a:ea typeface="ＭＳ Ｐゴシック"/>
              </a:rPr>
              <a:t>Ejecutivo de emisión </a:t>
            </a:r>
            <a:r>
              <a:rPr lang="es-PE">
                <a:latin typeface="Foco" panose="020B0504050202020203" pitchFamily="34" charset="0"/>
                <a:ea typeface="ＭＳ Ｐゴシック"/>
              </a:rPr>
              <a:t>valida los documentos brindados</a:t>
            </a:r>
          </a:p>
        </p:txBody>
      </p:sp>
      <p:sp>
        <p:nvSpPr>
          <p:cNvPr id="8" name="33 CuadroTexto">
            <a:extLst>
              <a:ext uri="{FF2B5EF4-FFF2-40B4-BE49-F238E27FC236}">
                <a16:creationId xmlns:a16="http://schemas.microsoft.com/office/drawing/2014/main" id="{0D6DE9E7-B683-A637-B7ED-CEEFC767C7CC}"/>
              </a:ext>
            </a:extLst>
          </p:cNvPr>
          <p:cNvSpPr txBox="1"/>
          <p:nvPr/>
        </p:nvSpPr>
        <p:spPr>
          <a:xfrm>
            <a:off x="1599078" y="4098482"/>
            <a:ext cx="1500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dirty="0">
                <a:latin typeface="Foco" panose="020B0504050202020203" pitchFamily="34" charset="0"/>
                <a:ea typeface="ＭＳ Ｐゴシック"/>
              </a:rPr>
              <a:t>Se genera la póliza y envía a la bandeja del </a:t>
            </a:r>
            <a:r>
              <a:rPr lang="es-PE" b="1" dirty="0">
                <a:solidFill>
                  <a:srgbClr val="0069A3"/>
                </a:solidFill>
                <a:latin typeface="Foco" panose="020B0504050202020203" pitchFamily="34" charset="0"/>
                <a:ea typeface="ＭＳ Ｐゴシック"/>
              </a:rPr>
              <a:t>Corredor</a:t>
            </a:r>
            <a:r>
              <a:rPr lang="es-PE" dirty="0">
                <a:latin typeface="Foco" panose="020B0504050202020203" pitchFamily="34" charset="0"/>
                <a:ea typeface="ＭＳ Ｐゴシック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PE" dirty="0">
              <a:latin typeface="Foco" panose="020B0504050202020203" pitchFamily="34" charset="0"/>
              <a:ea typeface="ＭＳ Ｐゴシック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b="1" dirty="0">
                <a:latin typeface="Foco" panose="020B0504050202020203" pitchFamily="34" charset="0"/>
                <a:ea typeface="ＭＳ Ｐゴシック"/>
              </a:rPr>
              <a:t>SLA: 8 horas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D86C8133-706C-F7E7-872C-A65D6F1CE464}"/>
              </a:ext>
            </a:extLst>
          </p:cNvPr>
          <p:cNvSpPr/>
          <p:nvPr/>
        </p:nvSpPr>
        <p:spPr>
          <a:xfrm>
            <a:off x="3814301" y="2303796"/>
            <a:ext cx="360000" cy="36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  <a:latin typeface="Foco" panose="020B0504050202020203" pitchFamily="34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C760B5A8-A516-6DC3-D3BE-EEC87633D033}"/>
              </a:ext>
            </a:extLst>
          </p:cNvPr>
          <p:cNvSpPr/>
          <p:nvPr/>
        </p:nvSpPr>
        <p:spPr>
          <a:xfrm>
            <a:off x="7722894" y="2303796"/>
            <a:ext cx="360000" cy="36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  <a:latin typeface="Foco" panose="020B0504050202020203" pitchFamily="34" charset="0"/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6A7A054-C203-DAD0-E0EE-81BB3229CD71}"/>
              </a:ext>
            </a:extLst>
          </p:cNvPr>
          <p:cNvSpPr/>
          <p:nvPr/>
        </p:nvSpPr>
        <p:spPr>
          <a:xfrm rot="5400000">
            <a:off x="10152491" y="3812459"/>
            <a:ext cx="360000" cy="36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  <a:latin typeface="Foco" panose="020B0504050202020203" pitchFamily="34" charset="0"/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A0766CAA-5B29-87A7-EA73-4CAC5A1F9933}"/>
              </a:ext>
            </a:extLst>
          </p:cNvPr>
          <p:cNvSpPr/>
          <p:nvPr/>
        </p:nvSpPr>
        <p:spPr>
          <a:xfrm rot="10800000">
            <a:off x="6852279" y="4522461"/>
            <a:ext cx="360000" cy="36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  <a:latin typeface="Foco" panose="020B0504050202020203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05AF7740-D977-C9F9-1189-4AD4FBA9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08F478B-3330-C521-089E-4F663E048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9218" name="Picture 2" descr="agente ">
            <a:extLst>
              <a:ext uri="{FF2B5EF4-FFF2-40B4-BE49-F238E27FC236}">
                <a16:creationId xmlns:a16="http://schemas.microsoft.com/office/drawing/2014/main" id="{F3970DAD-AAF8-6988-62D1-F2080DFA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4" y="195543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itio web ">
            <a:extLst>
              <a:ext uri="{FF2B5EF4-FFF2-40B4-BE49-F238E27FC236}">
                <a16:creationId xmlns:a16="http://schemas.microsoft.com/office/drawing/2014/main" id="{5A3B5CC4-A351-4FB1-B5BE-09A8048E4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32" y="200556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licitud de cotización ">
            <a:extLst>
              <a:ext uri="{FF2B5EF4-FFF2-40B4-BE49-F238E27FC236}">
                <a16:creationId xmlns:a16="http://schemas.microsoft.com/office/drawing/2014/main" id="{B5F970CC-CA5E-1025-C1D7-998F580C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950" y="200556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orreo electrónico ">
            <a:extLst>
              <a:ext uri="{FF2B5EF4-FFF2-40B4-BE49-F238E27FC236}">
                <a16:creationId xmlns:a16="http://schemas.microsoft.com/office/drawing/2014/main" id="{8E33180D-4C87-B3A4-BDC3-EE4E768F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68" y="417245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empresario ">
            <a:extLst>
              <a:ext uri="{FF2B5EF4-FFF2-40B4-BE49-F238E27FC236}">
                <a16:creationId xmlns:a16="http://schemas.microsoft.com/office/drawing/2014/main" id="{C6C3E2D9-A27C-7246-357A-F4E3A8E78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54" y="409286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8575CEDB-72B4-4C54-F280-24D87EC6BF5A}"/>
              </a:ext>
            </a:extLst>
          </p:cNvPr>
          <p:cNvSpPr/>
          <p:nvPr/>
        </p:nvSpPr>
        <p:spPr>
          <a:xfrm rot="10800000">
            <a:off x="3364555" y="4597506"/>
            <a:ext cx="360000" cy="36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  <a:latin typeface="Foco" panose="020B0504050202020203" pitchFamily="34" charset="0"/>
            </a:endParaRPr>
          </a:p>
        </p:txBody>
      </p:sp>
      <p:pic>
        <p:nvPicPr>
          <p:cNvPr id="9228" name="Picture 12" descr="póliza de seguros ">
            <a:extLst>
              <a:ext uri="{FF2B5EF4-FFF2-40B4-BE49-F238E27FC236}">
                <a16:creationId xmlns:a16="http://schemas.microsoft.com/office/drawing/2014/main" id="{CD983EE9-FEE1-8173-6E79-831D03AD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9" y="409286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05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57332-5D5A-2341-2635-8A866554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11">
            <a:extLst>
              <a:ext uri="{FF2B5EF4-FFF2-40B4-BE49-F238E27FC236}">
                <a16:creationId xmlns:a16="http://schemas.microsoft.com/office/drawing/2014/main" id="{37E6D628-F075-CB6E-ABA4-7199F44FC946}"/>
              </a:ext>
            </a:extLst>
          </p:cNvPr>
          <p:cNvSpPr txBox="1"/>
          <p:nvPr/>
        </p:nvSpPr>
        <p:spPr>
          <a:xfrm>
            <a:off x="-32084" y="567293"/>
            <a:ext cx="1220804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4400" b="1" dirty="0">
                <a:solidFill>
                  <a:sysClr val="windowText" lastClr="000000"/>
                </a:solidFill>
                <a:latin typeface="Oswald Bold"/>
              </a:rPr>
              <a:t>Reto Post Venta: </a:t>
            </a:r>
            <a:r>
              <a:rPr lang="es-MX" sz="4400" dirty="0">
                <a:solidFill>
                  <a:sysClr val="windowText" lastClr="000000"/>
                </a:solidFill>
                <a:latin typeface="Oswald Bold"/>
              </a:rPr>
              <a:t>¡Juntos Crecemos!</a:t>
            </a:r>
            <a:endParaRPr lang="es-PE" sz="4400" dirty="0">
              <a:solidFill>
                <a:sysClr val="windowText" lastClr="000000"/>
              </a:solidFill>
              <a:latin typeface="Oswald Bold"/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E3A0FDF7-DF3B-E072-58D2-7C9F7DE9C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" y="6582545"/>
            <a:ext cx="9595594" cy="72247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22434D40-B93A-3A86-A55B-74538E69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828"/>
            <a:ext cx="12192000" cy="91797"/>
          </a:xfrm>
          <a:prstGeom prst="rect">
            <a:avLst/>
          </a:prstGeom>
        </p:spPr>
      </p:pic>
      <p:pic>
        <p:nvPicPr>
          <p:cNvPr id="55" name="object 10">
            <a:extLst>
              <a:ext uri="{FF2B5EF4-FFF2-40B4-BE49-F238E27FC236}">
                <a16:creationId xmlns:a16="http://schemas.microsoft.com/office/drawing/2014/main" id="{341EE6D4-2294-E441-144C-B1CF37B760A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2429" y="6485760"/>
            <a:ext cx="558460" cy="180723"/>
          </a:xfrm>
          <a:prstGeom prst="rect">
            <a:avLst/>
          </a:prstGeom>
        </p:spPr>
      </p:pic>
      <p:sp>
        <p:nvSpPr>
          <p:cNvPr id="56" name="object 11">
            <a:extLst>
              <a:ext uri="{FF2B5EF4-FFF2-40B4-BE49-F238E27FC236}">
                <a16:creationId xmlns:a16="http://schemas.microsoft.com/office/drawing/2014/main" id="{53AEF7CE-7055-C6D2-B70A-0A8BE0689414}"/>
              </a:ext>
            </a:extLst>
          </p:cNvPr>
          <p:cNvSpPr/>
          <p:nvPr/>
        </p:nvSpPr>
        <p:spPr>
          <a:xfrm>
            <a:off x="9751148" y="6446536"/>
            <a:ext cx="328661" cy="322888"/>
          </a:xfrm>
          <a:custGeom>
            <a:avLst/>
            <a:gdLst/>
            <a:ahLst/>
            <a:cxnLst/>
            <a:rect l="l" t="t" r="r" b="b"/>
            <a:pathLst>
              <a:path w="542290" h="532765">
                <a:moveTo>
                  <a:pt x="501053" y="228955"/>
                </a:moveTo>
                <a:lnTo>
                  <a:pt x="493699" y="186182"/>
                </a:lnTo>
                <a:lnTo>
                  <a:pt x="477494" y="144487"/>
                </a:lnTo>
                <a:lnTo>
                  <a:pt x="451688" y="103466"/>
                </a:lnTo>
                <a:lnTo>
                  <a:pt x="419836" y="68783"/>
                </a:lnTo>
                <a:lnTo>
                  <a:pt x="383006" y="40741"/>
                </a:lnTo>
                <a:lnTo>
                  <a:pt x="342226" y="19710"/>
                </a:lnTo>
                <a:lnTo>
                  <a:pt x="298551" y="6019"/>
                </a:lnTo>
                <a:lnTo>
                  <a:pt x="253034" y="0"/>
                </a:lnTo>
                <a:lnTo>
                  <a:pt x="206375" y="2095"/>
                </a:lnTo>
                <a:lnTo>
                  <a:pt x="168681" y="14147"/>
                </a:lnTo>
                <a:lnTo>
                  <a:pt x="124421" y="37134"/>
                </a:lnTo>
                <a:lnTo>
                  <a:pt x="88201" y="64884"/>
                </a:lnTo>
                <a:lnTo>
                  <a:pt x="57137" y="98221"/>
                </a:lnTo>
                <a:lnTo>
                  <a:pt x="31965" y="136398"/>
                </a:lnTo>
                <a:lnTo>
                  <a:pt x="13423" y="178701"/>
                </a:lnTo>
                <a:lnTo>
                  <a:pt x="2235" y="224383"/>
                </a:lnTo>
                <a:lnTo>
                  <a:pt x="0" y="243751"/>
                </a:lnTo>
                <a:lnTo>
                  <a:pt x="12573" y="199313"/>
                </a:lnTo>
                <a:lnTo>
                  <a:pt x="32448" y="158115"/>
                </a:lnTo>
                <a:lnTo>
                  <a:pt x="58978" y="121018"/>
                </a:lnTo>
                <a:lnTo>
                  <a:pt x="91528" y="88938"/>
                </a:lnTo>
                <a:lnTo>
                  <a:pt x="129463" y="62725"/>
                </a:lnTo>
                <a:lnTo>
                  <a:pt x="172135" y="43268"/>
                </a:lnTo>
                <a:lnTo>
                  <a:pt x="218935" y="31470"/>
                </a:lnTo>
                <a:lnTo>
                  <a:pt x="263588" y="28943"/>
                </a:lnTo>
                <a:lnTo>
                  <a:pt x="306539" y="35179"/>
                </a:lnTo>
                <a:lnTo>
                  <a:pt x="346773" y="49428"/>
                </a:lnTo>
                <a:lnTo>
                  <a:pt x="383273" y="70954"/>
                </a:lnTo>
                <a:lnTo>
                  <a:pt x="415023" y="99009"/>
                </a:lnTo>
                <a:lnTo>
                  <a:pt x="440994" y="132867"/>
                </a:lnTo>
                <a:lnTo>
                  <a:pt x="460197" y="171792"/>
                </a:lnTo>
                <a:lnTo>
                  <a:pt x="471589" y="215036"/>
                </a:lnTo>
                <a:lnTo>
                  <a:pt x="472732" y="264401"/>
                </a:lnTo>
                <a:lnTo>
                  <a:pt x="461289" y="310730"/>
                </a:lnTo>
                <a:lnTo>
                  <a:pt x="438696" y="352018"/>
                </a:lnTo>
                <a:lnTo>
                  <a:pt x="406412" y="386245"/>
                </a:lnTo>
                <a:lnTo>
                  <a:pt x="365899" y="411429"/>
                </a:lnTo>
                <a:lnTo>
                  <a:pt x="318604" y="425564"/>
                </a:lnTo>
                <a:lnTo>
                  <a:pt x="313740" y="426262"/>
                </a:lnTo>
                <a:lnTo>
                  <a:pt x="303377" y="428675"/>
                </a:lnTo>
                <a:lnTo>
                  <a:pt x="292785" y="430428"/>
                </a:lnTo>
                <a:lnTo>
                  <a:pt x="281978" y="431495"/>
                </a:lnTo>
                <a:lnTo>
                  <a:pt x="270967" y="431850"/>
                </a:lnTo>
                <a:lnTo>
                  <a:pt x="227660" y="426135"/>
                </a:lnTo>
                <a:lnTo>
                  <a:pt x="188645" y="409994"/>
                </a:lnTo>
                <a:lnTo>
                  <a:pt x="155397" y="384911"/>
                </a:lnTo>
                <a:lnTo>
                  <a:pt x="129425" y="352374"/>
                </a:lnTo>
                <a:lnTo>
                  <a:pt x="132016" y="358152"/>
                </a:lnTo>
                <a:lnTo>
                  <a:pt x="161582" y="401650"/>
                </a:lnTo>
                <a:lnTo>
                  <a:pt x="198056" y="432396"/>
                </a:lnTo>
                <a:lnTo>
                  <a:pt x="240588" y="452513"/>
                </a:lnTo>
                <a:lnTo>
                  <a:pt x="286829" y="461251"/>
                </a:lnTo>
                <a:lnTo>
                  <a:pt x="334416" y="457822"/>
                </a:lnTo>
                <a:lnTo>
                  <a:pt x="381000" y="441490"/>
                </a:lnTo>
                <a:lnTo>
                  <a:pt x="418604" y="417283"/>
                </a:lnTo>
                <a:lnTo>
                  <a:pt x="449694" y="387007"/>
                </a:lnTo>
                <a:lnTo>
                  <a:pt x="473862" y="351840"/>
                </a:lnTo>
                <a:lnTo>
                  <a:pt x="490740" y="312978"/>
                </a:lnTo>
                <a:lnTo>
                  <a:pt x="499935" y="271614"/>
                </a:lnTo>
                <a:lnTo>
                  <a:pt x="501053" y="228955"/>
                </a:lnTo>
                <a:close/>
              </a:path>
              <a:path w="542290" h="532765">
                <a:moveTo>
                  <a:pt x="541845" y="288747"/>
                </a:moveTo>
                <a:lnTo>
                  <a:pt x="529285" y="333171"/>
                </a:lnTo>
                <a:lnTo>
                  <a:pt x="509435" y="374370"/>
                </a:lnTo>
                <a:lnTo>
                  <a:pt x="482917" y="411441"/>
                </a:lnTo>
                <a:lnTo>
                  <a:pt x="450380" y="443522"/>
                </a:lnTo>
                <a:lnTo>
                  <a:pt x="412457" y="469709"/>
                </a:lnTo>
                <a:lnTo>
                  <a:pt x="369773" y="489153"/>
                </a:lnTo>
                <a:lnTo>
                  <a:pt x="322973" y="500964"/>
                </a:lnTo>
                <a:lnTo>
                  <a:pt x="278307" y="503491"/>
                </a:lnTo>
                <a:lnTo>
                  <a:pt x="235343" y="497268"/>
                </a:lnTo>
                <a:lnTo>
                  <a:pt x="195097" y="483031"/>
                </a:lnTo>
                <a:lnTo>
                  <a:pt x="158597" y="461518"/>
                </a:lnTo>
                <a:lnTo>
                  <a:pt x="126847" y="433451"/>
                </a:lnTo>
                <a:lnTo>
                  <a:pt x="100876" y="399592"/>
                </a:lnTo>
                <a:lnTo>
                  <a:pt x="81673" y="360654"/>
                </a:lnTo>
                <a:lnTo>
                  <a:pt x="70281" y="317398"/>
                </a:lnTo>
                <a:lnTo>
                  <a:pt x="69138" y="268071"/>
                </a:lnTo>
                <a:lnTo>
                  <a:pt x="80594" y="221754"/>
                </a:lnTo>
                <a:lnTo>
                  <a:pt x="103200" y="180467"/>
                </a:lnTo>
                <a:lnTo>
                  <a:pt x="135483" y="146227"/>
                </a:lnTo>
                <a:lnTo>
                  <a:pt x="175996" y="121043"/>
                </a:lnTo>
                <a:lnTo>
                  <a:pt x="223291" y="106908"/>
                </a:lnTo>
                <a:lnTo>
                  <a:pt x="228168" y="106260"/>
                </a:lnTo>
                <a:lnTo>
                  <a:pt x="238518" y="103822"/>
                </a:lnTo>
                <a:lnTo>
                  <a:pt x="249123" y="102069"/>
                </a:lnTo>
                <a:lnTo>
                  <a:pt x="259943" y="100990"/>
                </a:lnTo>
                <a:lnTo>
                  <a:pt x="270967" y="100634"/>
                </a:lnTo>
                <a:lnTo>
                  <a:pt x="314236" y="106349"/>
                </a:lnTo>
                <a:lnTo>
                  <a:pt x="353250" y="122491"/>
                </a:lnTo>
                <a:lnTo>
                  <a:pt x="386486" y="147574"/>
                </a:lnTo>
                <a:lnTo>
                  <a:pt x="412432" y="180086"/>
                </a:lnTo>
                <a:lnTo>
                  <a:pt x="409879" y="174282"/>
                </a:lnTo>
                <a:lnTo>
                  <a:pt x="380326" y="130810"/>
                </a:lnTo>
                <a:lnTo>
                  <a:pt x="343839" y="100076"/>
                </a:lnTo>
                <a:lnTo>
                  <a:pt x="301294" y="79959"/>
                </a:lnTo>
                <a:lnTo>
                  <a:pt x="255054" y="71221"/>
                </a:lnTo>
                <a:lnTo>
                  <a:pt x="207467" y="74637"/>
                </a:lnTo>
                <a:lnTo>
                  <a:pt x="160909" y="90970"/>
                </a:lnTo>
                <a:lnTo>
                  <a:pt x="123291" y="115163"/>
                </a:lnTo>
                <a:lnTo>
                  <a:pt x="92202" y="145453"/>
                </a:lnTo>
                <a:lnTo>
                  <a:pt x="68021" y="180632"/>
                </a:lnTo>
                <a:lnTo>
                  <a:pt x="51130" y="219506"/>
                </a:lnTo>
                <a:lnTo>
                  <a:pt x="41948" y="260883"/>
                </a:lnTo>
                <a:lnTo>
                  <a:pt x="40830" y="303555"/>
                </a:lnTo>
                <a:lnTo>
                  <a:pt x="48183" y="346341"/>
                </a:lnTo>
                <a:lnTo>
                  <a:pt x="64401" y="388035"/>
                </a:lnTo>
                <a:lnTo>
                  <a:pt x="90195" y="429018"/>
                </a:lnTo>
                <a:lnTo>
                  <a:pt x="122047" y="463689"/>
                </a:lnTo>
                <a:lnTo>
                  <a:pt x="158877" y="491718"/>
                </a:lnTo>
                <a:lnTo>
                  <a:pt x="199656" y="512749"/>
                </a:lnTo>
                <a:lnTo>
                  <a:pt x="243332" y="526453"/>
                </a:lnTo>
                <a:lnTo>
                  <a:pt x="288861" y="532472"/>
                </a:lnTo>
                <a:lnTo>
                  <a:pt x="335572" y="530364"/>
                </a:lnTo>
                <a:lnTo>
                  <a:pt x="373176" y="518312"/>
                </a:lnTo>
                <a:lnTo>
                  <a:pt x="417474" y="495350"/>
                </a:lnTo>
                <a:lnTo>
                  <a:pt x="453694" y="467588"/>
                </a:lnTo>
                <a:lnTo>
                  <a:pt x="484746" y="434263"/>
                </a:lnTo>
                <a:lnTo>
                  <a:pt x="509905" y="396074"/>
                </a:lnTo>
                <a:lnTo>
                  <a:pt x="528447" y="353783"/>
                </a:lnTo>
                <a:lnTo>
                  <a:pt x="539838" y="306806"/>
                </a:lnTo>
                <a:lnTo>
                  <a:pt x="540943" y="298996"/>
                </a:lnTo>
                <a:lnTo>
                  <a:pt x="541845" y="288747"/>
                </a:lnTo>
                <a:close/>
              </a:path>
            </a:pathLst>
          </a:custGeom>
          <a:solidFill>
            <a:srgbClr val="0093C9"/>
          </a:solidFill>
        </p:spPr>
        <p:txBody>
          <a:bodyPr wrap="square" lIns="0" tIns="0" rIns="0" bIns="0" rtlCol="0"/>
          <a:lstStyle/>
          <a:p>
            <a:endParaRPr sz="1091">
              <a:solidFill>
                <a:sysClr val="windowText" lastClr="000000"/>
              </a:solidFill>
            </a:endParaRPr>
          </a:p>
        </p:txBody>
      </p:sp>
      <p:pic>
        <p:nvPicPr>
          <p:cNvPr id="57" name="object 17">
            <a:extLst>
              <a:ext uri="{FF2B5EF4-FFF2-40B4-BE49-F238E27FC236}">
                <a16:creationId xmlns:a16="http://schemas.microsoft.com/office/drawing/2014/main" id="{1D16ECED-BC57-3804-BEA9-20037231EC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25536" y="6485760"/>
            <a:ext cx="672233" cy="204009"/>
          </a:xfrm>
          <a:prstGeom prst="rect">
            <a:avLst/>
          </a:prstGeom>
        </p:spPr>
      </p:pic>
      <p:grpSp>
        <p:nvGrpSpPr>
          <p:cNvPr id="58" name="object 18">
            <a:extLst>
              <a:ext uri="{FF2B5EF4-FFF2-40B4-BE49-F238E27FC236}">
                <a16:creationId xmlns:a16="http://schemas.microsoft.com/office/drawing/2014/main" id="{D7276EF2-D47B-A9F0-F133-989282463ED6}"/>
              </a:ext>
            </a:extLst>
          </p:cNvPr>
          <p:cNvGrpSpPr/>
          <p:nvPr/>
        </p:nvGrpSpPr>
        <p:grpSpPr>
          <a:xfrm>
            <a:off x="10947346" y="6486184"/>
            <a:ext cx="203970" cy="203585"/>
            <a:chOff x="10332334" y="10494968"/>
            <a:chExt cx="336550" cy="335915"/>
          </a:xfrm>
        </p:grpSpPr>
        <p:pic>
          <p:nvPicPr>
            <p:cNvPr id="59" name="object 19">
              <a:extLst>
                <a:ext uri="{FF2B5EF4-FFF2-40B4-BE49-F238E27FC236}">
                  <a16:creationId xmlns:a16="http://schemas.microsoft.com/office/drawing/2014/main" id="{80A4B379-79A7-DAD3-93CE-2CEDB2ABC06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63206" y="10494968"/>
              <a:ext cx="231852" cy="206534"/>
            </a:xfrm>
            <a:prstGeom prst="rect">
              <a:avLst/>
            </a:prstGeom>
          </p:spPr>
        </p:pic>
        <p:pic>
          <p:nvPicPr>
            <p:cNvPr id="60" name="object 20">
              <a:extLst>
                <a:ext uri="{FF2B5EF4-FFF2-40B4-BE49-F238E27FC236}">
                  <a16:creationId xmlns:a16="http://schemas.microsoft.com/office/drawing/2014/main" id="{495C5465-20A2-7C5B-2765-599545F3FE3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40882" y="10510494"/>
              <a:ext cx="198236" cy="195651"/>
            </a:xfrm>
            <a:prstGeom prst="rect">
              <a:avLst/>
            </a:prstGeom>
          </p:spPr>
        </p:pic>
        <p:pic>
          <p:nvPicPr>
            <p:cNvPr id="61" name="object 21">
              <a:extLst>
                <a:ext uri="{FF2B5EF4-FFF2-40B4-BE49-F238E27FC236}">
                  <a16:creationId xmlns:a16="http://schemas.microsoft.com/office/drawing/2014/main" id="{A0571398-C718-9307-8F13-F253A22692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32334" y="10530927"/>
              <a:ext cx="336275" cy="299720"/>
            </a:xfrm>
            <a:prstGeom prst="rect">
              <a:avLst/>
            </a:prstGeom>
          </p:spPr>
        </p:pic>
      </p:grpSp>
      <p:sp>
        <p:nvSpPr>
          <p:cNvPr id="62" name="object 22">
            <a:extLst>
              <a:ext uri="{FF2B5EF4-FFF2-40B4-BE49-F238E27FC236}">
                <a16:creationId xmlns:a16="http://schemas.microsoft.com/office/drawing/2014/main" id="{6D6CD0AA-E5D7-0D0F-5703-381A823BBDDF}"/>
              </a:ext>
            </a:extLst>
          </p:cNvPr>
          <p:cNvSpPr/>
          <p:nvPr/>
        </p:nvSpPr>
        <p:spPr>
          <a:xfrm>
            <a:off x="10820400" y="6410226"/>
            <a:ext cx="0" cy="377151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621709"/>
                </a:lnTo>
              </a:path>
            </a:pathLst>
          </a:custGeom>
          <a:ln w="73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1">
              <a:solidFill>
                <a:sysClr val="windowText" lastClr="000000"/>
              </a:solidFill>
            </a:endParaRPr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id="{B115DCAF-2912-192F-7C44-D3D54049BB35}"/>
              </a:ext>
            </a:extLst>
          </p:cNvPr>
          <p:cNvSpPr txBox="1"/>
          <p:nvPr/>
        </p:nvSpPr>
        <p:spPr>
          <a:xfrm>
            <a:off x="8103162" y="2987046"/>
            <a:ext cx="3901889" cy="247503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28611" indent="-228611"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Aplica para pólizas ACCO y ACCI emitidas con slips generados en el nuevo </a:t>
            </a:r>
            <a:r>
              <a:rPr lang="es-ES" sz="1600" dirty="0" err="1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cotizador</a:t>
            </a:r>
            <a:r>
              <a:rPr lang="es-ES" sz="1600" dirty="0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 del </a:t>
            </a:r>
            <a:r>
              <a:rPr lang="es-MX" sz="1600" b="1" dirty="0">
                <a:solidFill>
                  <a:schemeClr val="accent2"/>
                </a:solidFill>
                <a:latin typeface="Foco"/>
                <a:cs typeface="Poppins"/>
                <a:sym typeface="Foco Trial 1"/>
              </a:rPr>
              <a:t>06/01/2026 </a:t>
            </a:r>
            <a:r>
              <a:rPr lang="es-MX" sz="1600" dirty="0">
                <a:solidFill>
                  <a:schemeClr val="accent2"/>
                </a:solidFill>
                <a:latin typeface="Foco"/>
                <a:cs typeface="Poppins"/>
                <a:sym typeface="Foco Trial 1"/>
              </a:rPr>
              <a:t>al </a:t>
            </a:r>
            <a:r>
              <a:rPr lang="es-MX" sz="1600" b="1" dirty="0">
                <a:solidFill>
                  <a:schemeClr val="accent2"/>
                </a:solidFill>
                <a:latin typeface="Foco"/>
                <a:cs typeface="Poppins"/>
                <a:sym typeface="Foco Trial 1"/>
              </a:rPr>
              <a:t>28/02/2026</a:t>
            </a:r>
            <a:r>
              <a:rPr lang="es-MX" sz="1600" dirty="0">
                <a:solidFill>
                  <a:schemeClr val="accent2"/>
                </a:solidFill>
                <a:latin typeface="Foco"/>
                <a:cs typeface="Poppins"/>
                <a:sym typeface="Foco Trial 1"/>
              </a:rPr>
              <a:t>.</a:t>
            </a:r>
          </a:p>
          <a:p>
            <a:pPr marL="228611" indent="-228611"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MX" sz="1600" dirty="0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Se sumará la prima neta emitida de todas las pólizas ACCO Y ACCI emitidas con slips generados en el nuevo </a:t>
            </a:r>
            <a:r>
              <a:rPr lang="es-MX" sz="1600" dirty="0" err="1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cotizador</a:t>
            </a:r>
            <a:r>
              <a:rPr lang="es-MX" sz="1600" dirty="0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.</a:t>
            </a:r>
          </a:p>
          <a:p>
            <a:pPr marL="228611" indent="-228611"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Participan corredores de Lima y Regiones.</a:t>
            </a:r>
          </a:p>
          <a:p>
            <a:pPr marL="228611" indent="-228611"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sz="1600" dirty="0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Prima neta mínima para participar: S/ 4,000.</a:t>
            </a:r>
          </a:p>
          <a:p>
            <a:pPr marL="228611" indent="-228611"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s-MX" sz="1600" dirty="0">
                <a:solidFill>
                  <a:sysClr val="windowText" lastClr="000000"/>
                </a:solidFill>
                <a:latin typeface="Foco"/>
                <a:cs typeface="Poppins"/>
                <a:sym typeface="Foco Trial 1"/>
              </a:rPr>
              <a:t>Los premios se entregarán en la segunda semana de marzo 2026.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5F9CF8-8B4C-AC00-9111-F0B0D50DF0A2}"/>
              </a:ext>
            </a:extLst>
          </p:cNvPr>
          <p:cNvSpPr txBox="1"/>
          <p:nvPr/>
        </p:nvSpPr>
        <p:spPr>
          <a:xfrm>
            <a:off x="877160" y="1492589"/>
            <a:ext cx="1034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ysClr val="windowText" lastClr="000000"/>
                </a:solidFill>
                <a:latin typeface="Foco"/>
                <a:cs typeface="Poppins"/>
              </a:rPr>
              <a:t>Para los 3 primeros corredores con </a:t>
            </a:r>
            <a:r>
              <a:rPr lang="es-ES" sz="2400" b="1" dirty="0">
                <a:solidFill>
                  <a:sysClr val="windowText" lastClr="000000"/>
                </a:solidFill>
                <a:latin typeface="Foco"/>
                <a:cs typeface="Poppins"/>
              </a:rPr>
              <a:t>mayor prima emitida utilizando slips generados en el nuevo </a:t>
            </a:r>
            <a:r>
              <a:rPr lang="es-ES" sz="2400" b="1" dirty="0" err="1">
                <a:solidFill>
                  <a:sysClr val="windowText" lastClr="000000"/>
                </a:solidFill>
                <a:latin typeface="Foco"/>
                <a:cs typeface="Poppins"/>
              </a:rPr>
              <a:t>cotizador</a:t>
            </a:r>
            <a:r>
              <a:rPr lang="es-ES" sz="2400" dirty="0">
                <a:solidFill>
                  <a:sysClr val="windowText" lastClr="000000"/>
                </a:solidFill>
                <a:latin typeface="Foco"/>
                <a:cs typeface="Poppins"/>
              </a:rPr>
              <a:t>, podrás ganar:</a:t>
            </a:r>
            <a:endParaRPr lang="es-PE" sz="2400" dirty="0">
              <a:solidFill>
                <a:sysClr val="windowText" lastClr="000000"/>
              </a:solidFill>
              <a:latin typeface="Foco"/>
              <a:cs typeface="Poppin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AD7C744-4644-A597-4827-47CBBEF4DAC1}"/>
              </a:ext>
            </a:extLst>
          </p:cNvPr>
          <p:cNvSpPr txBox="1"/>
          <p:nvPr/>
        </p:nvSpPr>
        <p:spPr>
          <a:xfrm>
            <a:off x="2792176" y="2540454"/>
            <a:ext cx="2220416" cy="430887"/>
          </a:xfrm>
          <a:prstGeom prst="rect">
            <a:avLst/>
          </a:prstGeom>
          <a:noFill/>
        </p:spPr>
        <p:txBody>
          <a:bodyPr wrap="none" lIns="60960" tIns="30480" rIns="60960" bIns="30480" anchor="t">
            <a:spAutoFit/>
          </a:bodyPr>
          <a:lstStyle/>
          <a:p>
            <a:r>
              <a:rPr sz="2400">
                <a:solidFill>
                  <a:sysClr val="windowText" lastClr="000000"/>
                </a:solidFill>
                <a:latin typeface="Foco"/>
                <a:cs typeface="Poppins"/>
              </a:rPr>
              <a:t>🥈 2DO </a:t>
            </a:r>
            <a:r>
              <a:rPr lang="es-PE" sz="2400">
                <a:solidFill>
                  <a:sysClr val="windowText" lastClr="000000"/>
                </a:solidFill>
                <a:latin typeface="Foco"/>
                <a:cs typeface="Poppins"/>
              </a:rPr>
              <a:t>PUESTO</a:t>
            </a:r>
            <a:endParaRPr lang="es-PE" sz="2400" b="1">
              <a:solidFill>
                <a:sysClr val="windowText" lastClr="000000"/>
              </a:solidFill>
              <a:latin typeface="Foco"/>
              <a:cs typeface="Poppins"/>
            </a:endParaRPr>
          </a:p>
        </p:txBody>
      </p:sp>
      <p:sp>
        <p:nvSpPr>
          <p:cNvPr id="6" name="object 26">
            <a:extLst>
              <a:ext uri="{FF2B5EF4-FFF2-40B4-BE49-F238E27FC236}">
                <a16:creationId xmlns:a16="http://schemas.microsoft.com/office/drawing/2014/main" id="{B7C82DF9-F8F4-E11F-9B54-A557E5426978}"/>
              </a:ext>
            </a:extLst>
          </p:cNvPr>
          <p:cNvSpPr txBox="1"/>
          <p:nvPr/>
        </p:nvSpPr>
        <p:spPr>
          <a:xfrm>
            <a:off x="8305121" y="2681203"/>
            <a:ext cx="3549375" cy="191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ts val="1319"/>
              </a:lnSpc>
              <a:spcBef>
                <a:spcPct val="0"/>
              </a:spcBef>
            </a:pPr>
            <a:r>
              <a:rPr lang="es-MX" sz="1600" b="1">
                <a:solidFill>
                  <a:sysClr val="windowText" lastClr="000000"/>
                </a:solidFill>
                <a:latin typeface="Foco" panose="020B0504050202020203"/>
                <a:cs typeface="Poppins"/>
                <a:sym typeface="Foco Trial 1"/>
              </a:rPr>
              <a:t>Condiciones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7073497-E4F9-39AE-B592-0936D60567CD}"/>
              </a:ext>
            </a:extLst>
          </p:cNvPr>
          <p:cNvSpPr txBox="1"/>
          <p:nvPr/>
        </p:nvSpPr>
        <p:spPr>
          <a:xfrm>
            <a:off x="148754" y="2582347"/>
            <a:ext cx="2145074" cy="430887"/>
          </a:xfrm>
          <a:prstGeom prst="rect">
            <a:avLst/>
          </a:prstGeom>
          <a:noFill/>
        </p:spPr>
        <p:txBody>
          <a:bodyPr wrap="none" lIns="60960" tIns="30480" rIns="60960" bIns="30480" anchor="t">
            <a:spAutoFit/>
          </a:bodyPr>
          <a:lstStyle/>
          <a:p>
            <a:r>
              <a:rPr sz="2400">
                <a:solidFill>
                  <a:sysClr val="windowText" lastClr="000000"/>
                </a:solidFill>
                <a:latin typeface="Foco"/>
                <a:cs typeface="Poppins"/>
              </a:rPr>
              <a:t>🥇 1</a:t>
            </a:r>
            <a:r>
              <a:rPr lang="es-PE" sz="2400">
                <a:solidFill>
                  <a:sysClr val="windowText" lastClr="000000"/>
                </a:solidFill>
                <a:latin typeface="Foco"/>
                <a:cs typeface="Poppins"/>
              </a:rPr>
              <a:t>ER PUESTO</a:t>
            </a:r>
            <a:endParaRPr lang="es-PE" sz="2400" b="1">
              <a:solidFill>
                <a:sysClr val="windowText" lastClr="000000"/>
              </a:solidFill>
              <a:latin typeface="Foco"/>
              <a:cs typeface="Poppins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D33107A1-08F0-7E83-7216-9339A06076A8}"/>
              </a:ext>
            </a:extLst>
          </p:cNvPr>
          <p:cNvSpPr txBox="1"/>
          <p:nvPr/>
        </p:nvSpPr>
        <p:spPr>
          <a:xfrm>
            <a:off x="5075723" y="5814050"/>
            <a:ext cx="3169435" cy="590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s-MX" sz="2000" b="1" dirty="0">
                <a:solidFill>
                  <a:schemeClr val="accent2"/>
                </a:solidFill>
                <a:latin typeface="Foco"/>
                <a:ea typeface="Oswald Bold"/>
                <a:cs typeface="Oswald Bold"/>
                <a:sym typeface="Oswald Bold"/>
              </a:rPr>
              <a:t>XIAOMI SMART BAND 10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3EC3CBE2-8519-DB6D-53E9-7992A95C2B03}"/>
              </a:ext>
            </a:extLst>
          </p:cNvPr>
          <p:cNvSpPr txBox="1"/>
          <p:nvPr/>
        </p:nvSpPr>
        <p:spPr>
          <a:xfrm>
            <a:off x="2392454" y="5798348"/>
            <a:ext cx="3169435" cy="590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pt-BR" sz="2000" b="1" dirty="0">
                <a:solidFill>
                  <a:schemeClr val="accent2"/>
                </a:solidFill>
                <a:latin typeface="Foco"/>
                <a:ea typeface="Oswald Bold"/>
                <a:cs typeface="Oswald Bold"/>
                <a:sym typeface="Oswald Bold"/>
              </a:rPr>
              <a:t>AIR FRYER OSTER 4 </a:t>
            </a:r>
            <a:endParaRPr lang="es-MX" sz="2000" b="1" dirty="0">
              <a:solidFill>
                <a:schemeClr val="accent2"/>
              </a:solidFill>
              <a:latin typeface="Foco"/>
              <a:ea typeface="Oswald Bold"/>
              <a:cs typeface="Oswald Bold"/>
              <a:sym typeface="Oswald Bold"/>
            </a:endParaRPr>
          </a:p>
        </p:txBody>
      </p:sp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595BB3F6-65E9-B779-2FDD-6197FB6F8EC9}"/>
              </a:ext>
            </a:extLst>
          </p:cNvPr>
          <p:cNvSpPr/>
          <p:nvPr/>
        </p:nvSpPr>
        <p:spPr>
          <a:xfrm>
            <a:off x="3105883" y="5411653"/>
            <a:ext cx="1622754" cy="366973"/>
          </a:xfrm>
          <a:prstGeom prst="triangle">
            <a:avLst>
              <a:gd name="adj" fmla="val 45642"/>
            </a:avLst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>
              <a:solidFill>
                <a:sysClr val="windowText" lastClr="000000"/>
              </a:solidFill>
            </a:endParaRPr>
          </a:p>
        </p:txBody>
      </p:sp>
      <p:sp>
        <p:nvSpPr>
          <p:cNvPr id="18" name="Triángulo isósceles 17">
            <a:extLst>
              <a:ext uri="{FF2B5EF4-FFF2-40B4-BE49-F238E27FC236}">
                <a16:creationId xmlns:a16="http://schemas.microsoft.com/office/drawing/2014/main" id="{E49D20F9-1C4C-9577-255A-82F28FF8A87E}"/>
              </a:ext>
            </a:extLst>
          </p:cNvPr>
          <p:cNvSpPr/>
          <p:nvPr/>
        </p:nvSpPr>
        <p:spPr>
          <a:xfrm>
            <a:off x="3081039" y="5513258"/>
            <a:ext cx="1622754" cy="366973"/>
          </a:xfrm>
          <a:prstGeom prst="triangle">
            <a:avLst>
              <a:gd name="adj" fmla="val 45642"/>
            </a:avLst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>
              <a:solidFill>
                <a:sysClr val="windowText" lastClr="000000"/>
              </a:solidFill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9A8E71C-49EB-C31E-E2A2-B2F33B1CEDD1}"/>
              </a:ext>
            </a:extLst>
          </p:cNvPr>
          <p:cNvSpPr/>
          <p:nvPr/>
        </p:nvSpPr>
        <p:spPr>
          <a:xfrm>
            <a:off x="918900" y="751439"/>
            <a:ext cx="559739" cy="300224"/>
          </a:xfrm>
          <a:custGeom>
            <a:avLst/>
            <a:gdLst/>
            <a:ahLst/>
            <a:cxnLst/>
            <a:rect l="l" t="t" r="r" b="b"/>
            <a:pathLst>
              <a:path w="839609" h="450336">
                <a:moveTo>
                  <a:pt x="0" y="0"/>
                </a:moveTo>
                <a:lnTo>
                  <a:pt x="839608" y="0"/>
                </a:lnTo>
                <a:lnTo>
                  <a:pt x="839608" y="450335"/>
                </a:lnTo>
                <a:lnTo>
                  <a:pt x="0" y="450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 sz="1200">
              <a:solidFill>
                <a:sysClr val="windowText" lastClr="000000"/>
              </a:solidFill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9BA906A-33EA-EC42-60F9-D810CDBA210D}"/>
              </a:ext>
            </a:extLst>
          </p:cNvPr>
          <p:cNvSpPr/>
          <p:nvPr/>
        </p:nvSpPr>
        <p:spPr>
          <a:xfrm>
            <a:off x="10659013" y="727281"/>
            <a:ext cx="559739" cy="300224"/>
          </a:xfrm>
          <a:custGeom>
            <a:avLst/>
            <a:gdLst/>
            <a:ahLst/>
            <a:cxnLst/>
            <a:rect l="l" t="t" r="r" b="b"/>
            <a:pathLst>
              <a:path w="839609" h="450336">
                <a:moveTo>
                  <a:pt x="0" y="0"/>
                </a:moveTo>
                <a:lnTo>
                  <a:pt x="839608" y="0"/>
                </a:lnTo>
                <a:lnTo>
                  <a:pt x="839608" y="450335"/>
                </a:lnTo>
                <a:lnTo>
                  <a:pt x="0" y="450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 sz="1200">
              <a:solidFill>
                <a:sysClr val="windowText" lastClr="000000"/>
              </a:solidFill>
            </a:endParaRPr>
          </a:p>
        </p:txBody>
      </p: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E7B59757-3456-197F-BCC8-418A0460F30D}"/>
              </a:ext>
            </a:extLst>
          </p:cNvPr>
          <p:cNvSpPr/>
          <p:nvPr/>
        </p:nvSpPr>
        <p:spPr>
          <a:xfrm>
            <a:off x="5824049" y="5377932"/>
            <a:ext cx="1622754" cy="366973"/>
          </a:xfrm>
          <a:prstGeom prst="triangle">
            <a:avLst>
              <a:gd name="adj" fmla="val 45642"/>
            </a:avLst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>
              <a:solidFill>
                <a:sysClr val="windowText" lastClr="000000"/>
              </a:solidFill>
            </a:endParaRPr>
          </a:p>
        </p:txBody>
      </p:sp>
      <p:sp>
        <p:nvSpPr>
          <p:cNvPr id="22" name="Triángulo isósceles 21">
            <a:extLst>
              <a:ext uri="{FF2B5EF4-FFF2-40B4-BE49-F238E27FC236}">
                <a16:creationId xmlns:a16="http://schemas.microsoft.com/office/drawing/2014/main" id="{6BB49F10-20EA-CFF5-740C-0C196AC1458F}"/>
              </a:ext>
            </a:extLst>
          </p:cNvPr>
          <p:cNvSpPr/>
          <p:nvPr/>
        </p:nvSpPr>
        <p:spPr>
          <a:xfrm>
            <a:off x="5799205" y="5512786"/>
            <a:ext cx="1622754" cy="366973"/>
          </a:xfrm>
          <a:prstGeom prst="triangle">
            <a:avLst>
              <a:gd name="adj" fmla="val 45642"/>
            </a:avLst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>
              <a:solidFill>
                <a:sysClr val="windowText" lastClr="000000"/>
              </a:solidFill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41C55592-A151-18A4-5D17-FD819F5AE5A4}"/>
              </a:ext>
            </a:extLst>
          </p:cNvPr>
          <p:cNvSpPr txBox="1"/>
          <p:nvPr/>
        </p:nvSpPr>
        <p:spPr>
          <a:xfrm>
            <a:off x="5414144" y="2531191"/>
            <a:ext cx="2145074" cy="430887"/>
          </a:xfrm>
          <a:prstGeom prst="rect">
            <a:avLst/>
          </a:prstGeom>
          <a:noFill/>
        </p:spPr>
        <p:txBody>
          <a:bodyPr wrap="none" lIns="60960" tIns="30480" rIns="60960" bIns="30480" anchor="t">
            <a:spAutoFit/>
          </a:bodyPr>
          <a:lstStyle/>
          <a:p>
            <a:r>
              <a:rPr lang="es-PE" sz="2400">
                <a:solidFill>
                  <a:sysClr val="windowText" lastClr="000000"/>
                </a:solidFill>
                <a:latin typeface="Foco"/>
              </a:rPr>
              <a:t>🥉</a:t>
            </a:r>
            <a:r>
              <a:rPr sz="2400">
                <a:solidFill>
                  <a:sysClr val="windowText" lastClr="000000"/>
                </a:solidFill>
                <a:latin typeface="Foco"/>
                <a:cs typeface="Poppins"/>
              </a:rPr>
              <a:t> </a:t>
            </a:r>
            <a:r>
              <a:rPr lang="es-PE" sz="2400">
                <a:solidFill>
                  <a:sysClr val="windowText" lastClr="000000"/>
                </a:solidFill>
                <a:latin typeface="Foco"/>
                <a:cs typeface="Poppins"/>
              </a:rPr>
              <a:t>3ER</a:t>
            </a:r>
            <a:r>
              <a:rPr sz="2400">
                <a:solidFill>
                  <a:sysClr val="windowText" lastClr="000000"/>
                </a:solidFill>
                <a:latin typeface="Foco"/>
                <a:cs typeface="Poppins"/>
              </a:rPr>
              <a:t> </a:t>
            </a:r>
            <a:r>
              <a:rPr lang="es-PE" sz="2400">
                <a:solidFill>
                  <a:sysClr val="windowText" lastClr="000000"/>
                </a:solidFill>
                <a:latin typeface="Foco"/>
                <a:cs typeface="Poppins"/>
              </a:rPr>
              <a:t>PUESTO</a:t>
            </a:r>
            <a:endParaRPr lang="es-PE" sz="2400" b="1">
              <a:solidFill>
                <a:sysClr val="windowText" lastClr="000000"/>
              </a:solidFill>
              <a:latin typeface="Foco"/>
              <a:cs typeface="Poppins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D8B1C61-ECE2-7284-1CB5-E91B79AB333B}"/>
              </a:ext>
            </a:extLst>
          </p:cNvPr>
          <p:cNvSpPr txBox="1"/>
          <p:nvPr/>
        </p:nvSpPr>
        <p:spPr>
          <a:xfrm>
            <a:off x="-217211" y="5768891"/>
            <a:ext cx="3169435" cy="590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s-MX" sz="2000" b="1" dirty="0">
                <a:solidFill>
                  <a:schemeClr val="accent2"/>
                </a:solidFill>
                <a:latin typeface="Foco"/>
                <a:ea typeface="Oswald Bold"/>
                <a:cs typeface="Oswald Bold"/>
                <a:sym typeface="Oswald Bold"/>
              </a:rPr>
              <a:t>TABLET LENOVO TAB 10”</a:t>
            </a:r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71EF3C29-E14C-0C24-E34D-3F9D9DDF7A92}"/>
              </a:ext>
            </a:extLst>
          </p:cNvPr>
          <p:cNvSpPr/>
          <p:nvPr/>
        </p:nvSpPr>
        <p:spPr>
          <a:xfrm>
            <a:off x="541376" y="5383834"/>
            <a:ext cx="1622754" cy="366973"/>
          </a:xfrm>
          <a:prstGeom prst="triangle">
            <a:avLst>
              <a:gd name="adj" fmla="val 45642"/>
            </a:avLst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>
              <a:solidFill>
                <a:sysClr val="windowText" lastClr="000000"/>
              </a:solidFill>
            </a:endParaRPr>
          </a:p>
        </p:txBody>
      </p:sp>
      <p:sp>
        <p:nvSpPr>
          <p:cNvPr id="31" name="Triángulo isósceles 30">
            <a:extLst>
              <a:ext uri="{FF2B5EF4-FFF2-40B4-BE49-F238E27FC236}">
                <a16:creationId xmlns:a16="http://schemas.microsoft.com/office/drawing/2014/main" id="{337BC63D-1C10-E3E0-8633-E4ABBED3A628}"/>
              </a:ext>
            </a:extLst>
          </p:cNvPr>
          <p:cNvSpPr/>
          <p:nvPr/>
        </p:nvSpPr>
        <p:spPr>
          <a:xfrm>
            <a:off x="516532" y="5485439"/>
            <a:ext cx="1622754" cy="366973"/>
          </a:xfrm>
          <a:prstGeom prst="triangle">
            <a:avLst>
              <a:gd name="adj" fmla="val 45642"/>
            </a:avLst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200">
              <a:solidFill>
                <a:sysClr val="windowText" lastClr="00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E10E69-3019-572E-15A1-7AA46DDA1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8" name="Round Single Corner Rectangle 3">
            <a:extLst>
              <a:ext uri="{FF2B5EF4-FFF2-40B4-BE49-F238E27FC236}">
                <a16:creationId xmlns:a16="http://schemas.microsoft.com/office/drawing/2014/main" id="{1FC1FA79-40A1-F668-49F0-2DADA2126DAF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497FCD-565E-CA5F-F600-831F6F7A06D1}"/>
              </a:ext>
            </a:extLst>
          </p:cNvPr>
          <p:cNvSpPr txBox="1"/>
          <p:nvPr/>
        </p:nvSpPr>
        <p:spPr>
          <a:xfrm>
            <a:off x="421240" y="489855"/>
            <a:ext cx="719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Desafío Nuevo </a:t>
            </a:r>
            <a:r>
              <a:rPr lang="es-ES" sz="3600" b="1" dirty="0" err="1">
                <a:solidFill>
                  <a:prstClr val="white"/>
                </a:solidFill>
                <a:latin typeface="Foco"/>
                <a:cs typeface="Calibri"/>
              </a:rPr>
              <a:t>Cotizador</a:t>
            </a:r>
            <a:r>
              <a:rPr lang="es-ES" sz="3600" b="1" dirty="0">
                <a:solidFill>
                  <a:prstClr val="white"/>
                </a:solidFill>
                <a:latin typeface="Foco"/>
                <a:cs typeface="Calibri"/>
              </a:rPr>
              <a:t> Accidentes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277EF2-4655-D1CB-F955-9B9C505D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54" y="2940219"/>
            <a:ext cx="3094010" cy="247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638D607-6EBA-3287-25C3-AB0758EA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39" y="2992780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23D52AC-9142-BBD3-BCF3-0C630450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52" y="2941834"/>
            <a:ext cx="28384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87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64A8B-920B-D768-0452-F9A38E509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0BFC70-7A90-7646-A2DA-3C0C468A6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95"/>
          <a:stretch/>
        </p:blipFill>
        <p:spPr>
          <a:xfrm>
            <a:off x="9561312" y="1130845"/>
            <a:ext cx="2630688" cy="3255546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7C2F750F-240B-5B63-0849-9A9DCFCCE9D4}"/>
              </a:ext>
            </a:extLst>
          </p:cNvPr>
          <p:cNvSpPr/>
          <p:nvPr/>
        </p:nvSpPr>
        <p:spPr>
          <a:xfrm>
            <a:off x="8053799" y="2360320"/>
            <a:ext cx="3277792" cy="3251061"/>
          </a:xfrm>
          <a:prstGeom prst="ellipse">
            <a:avLst/>
          </a:prstGeom>
          <a:solidFill>
            <a:srgbClr val="E76829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6AC25E8-4627-C414-D989-193AC4F31BCA}"/>
              </a:ext>
            </a:extLst>
          </p:cNvPr>
          <p:cNvSpPr/>
          <p:nvPr/>
        </p:nvSpPr>
        <p:spPr>
          <a:xfrm>
            <a:off x="0" y="2185986"/>
            <a:ext cx="12192000" cy="2486025"/>
          </a:xfrm>
          <a:prstGeom prst="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101886A-2197-FA52-B056-7A280E4BE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9250BF71-0367-2775-0CA3-7A35C5BCCF3D}"/>
              </a:ext>
            </a:extLst>
          </p:cNvPr>
          <p:cNvSpPr/>
          <p:nvPr/>
        </p:nvSpPr>
        <p:spPr>
          <a:xfrm>
            <a:off x="570904" y="730389"/>
            <a:ext cx="5563196" cy="5378171"/>
          </a:xfrm>
          <a:prstGeom prst="ellipse">
            <a:avLst/>
          </a:prstGeom>
          <a:solidFill>
            <a:srgbClr val="0069A3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822774C-AEF3-D437-ECDA-237A3A48B0C4}"/>
              </a:ext>
            </a:extLst>
          </p:cNvPr>
          <p:cNvGrpSpPr/>
          <p:nvPr/>
        </p:nvGrpSpPr>
        <p:grpSpPr>
          <a:xfrm>
            <a:off x="6602251" y="2830988"/>
            <a:ext cx="4576317" cy="1049965"/>
            <a:chOff x="6376698" y="2911712"/>
            <a:chExt cx="4576317" cy="1049965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4174366-5F3F-88F8-414D-3D38043B0445}"/>
                </a:ext>
              </a:extLst>
            </p:cNvPr>
            <p:cNvSpPr txBox="1"/>
            <p:nvPr/>
          </p:nvSpPr>
          <p:spPr>
            <a:xfrm>
              <a:off x="6376698" y="2911712"/>
              <a:ext cx="4576317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PE" sz="4400" b="1">
                  <a:solidFill>
                    <a:schemeClr val="bg1"/>
                  </a:solidFill>
                  <a:latin typeface="Foco"/>
                </a:rPr>
                <a:t>Eduardo Carrillo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09FA0C0-C4C2-5625-0B06-7F7EBCAB7215}"/>
                </a:ext>
              </a:extLst>
            </p:cNvPr>
            <p:cNvSpPr txBox="1"/>
            <p:nvPr/>
          </p:nvSpPr>
          <p:spPr>
            <a:xfrm>
              <a:off x="7625492" y="3561567"/>
              <a:ext cx="2399824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s-PE" sz="2000">
                  <a:solidFill>
                    <a:schemeClr val="bg1"/>
                  </a:solidFill>
                  <a:latin typeface="Foco light"/>
                </a:rPr>
                <a:t>Analista de Siniestros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EC1C9860-8B39-9A09-A8BF-4007E6AB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09383C-11BD-8976-5F60-D14BE73E2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16" name="Imagen 15" descr="Una foto de un 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85AE96B5-EFEB-DF56-83F8-7C48E28FA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489" r="30533" b="59154"/>
          <a:stretch>
            <a:fillRect/>
          </a:stretch>
        </p:blipFill>
        <p:spPr>
          <a:xfrm>
            <a:off x="775744" y="834089"/>
            <a:ext cx="5195660" cy="5167829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117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9F5E1-F2D5-B92C-B19B-CF36C1D3E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63A244C-0C48-66E1-B68B-89C8A542DA4D}"/>
              </a:ext>
            </a:extLst>
          </p:cNvPr>
          <p:cNvGrpSpPr/>
          <p:nvPr/>
        </p:nvGrpSpPr>
        <p:grpSpPr>
          <a:xfrm flipH="1">
            <a:off x="1999" y="978445"/>
            <a:ext cx="3896901" cy="4632936"/>
            <a:chOff x="3278599" y="978445"/>
            <a:chExt cx="3896901" cy="463293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78E7691-4629-6ADB-1000-41BBA2F1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9795"/>
            <a:stretch/>
          </p:blipFill>
          <p:spPr>
            <a:xfrm>
              <a:off x="4544812" y="978445"/>
              <a:ext cx="2630688" cy="3255546"/>
            </a:xfrm>
            <a:prstGeom prst="rect">
              <a:avLst/>
            </a:prstGeom>
          </p:spPr>
        </p:pic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0BF4844C-9C93-3D94-825A-81F0CA3FED50}"/>
                </a:ext>
              </a:extLst>
            </p:cNvPr>
            <p:cNvSpPr/>
            <p:nvPr/>
          </p:nvSpPr>
          <p:spPr>
            <a:xfrm>
              <a:off x="3278599" y="2360320"/>
              <a:ext cx="3277792" cy="3251061"/>
            </a:xfrm>
            <a:prstGeom prst="ellipse">
              <a:avLst/>
            </a:prstGeom>
            <a:solidFill>
              <a:srgbClr val="3CAD4C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A35D0B33-F714-0F4A-EF6D-43B37D79E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ECA5B50F-694E-464E-1D93-E2D7FBF3F8B6}"/>
              </a:ext>
            </a:extLst>
          </p:cNvPr>
          <p:cNvSpPr/>
          <p:nvPr/>
        </p:nvSpPr>
        <p:spPr>
          <a:xfrm>
            <a:off x="0" y="2185986"/>
            <a:ext cx="7912100" cy="201680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B8D8E"/>
          </a:solidFill>
          <a:ln>
            <a:solidFill>
              <a:srgbClr val="8B8D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co"/>
              </a:rPr>
              <a:t>3. </a:t>
            </a:r>
            <a:r>
              <a:rPr lang="es-PE" sz="32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oco"/>
              </a:rPr>
              <a:t>Atención de siniestros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co"/>
            </a:endParaRPr>
          </a:p>
        </p:txBody>
      </p:sp>
      <p:pic>
        <p:nvPicPr>
          <p:cNvPr id="8" name="Imagen 7" descr="Imagen que contiene edificio, exterior, camino, persona&#10;&#10;Descripción generada automáticamente">
            <a:extLst>
              <a:ext uri="{FF2B5EF4-FFF2-40B4-BE49-F238E27FC236}">
                <a16:creationId xmlns:a16="http://schemas.microsoft.com/office/drawing/2014/main" id="{85D5606E-4675-44F0-2DD6-356EF640D4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73" r="11463" b="188"/>
          <a:stretch/>
        </p:blipFill>
        <p:spPr>
          <a:xfrm>
            <a:off x="7193666" y="655247"/>
            <a:ext cx="5138997" cy="5123117"/>
          </a:xfrm>
          <a:prstGeom prst="ellipse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DA5E7D4-3506-5CF0-1498-38FD09464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E81E69-A89C-E011-5120-A3DD9009A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8B1AD0-DA0B-756D-B20B-D83076458A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4570"/>
          <a:stretch>
            <a:fillRect/>
          </a:stretch>
        </p:blipFill>
        <p:spPr>
          <a:xfrm>
            <a:off x="7172795" y="655247"/>
            <a:ext cx="5178917" cy="5123117"/>
          </a:xfrm>
          <a:prstGeom prst="ellipse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C6E6A8-1150-B56F-EFC0-0B94E44A4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7656" y="655247"/>
            <a:ext cx="5194056" cy="51231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63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" descr="Printing free icon"/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pic>
        <p:nvPicPr>
          <p:cNvPr id="10" name="Picture 3" descr="P:\Dpto Cuentas\URSULA\para ppt\elementos ppt\icono ambulance.png">
            <a:extLst>
              <a:ext uri="{FF2B5EF4-FFF2-40B4-BE49-F238E27FC236}">
                <a16:creationId xmlns:a16="http://schemas.microsoft.com/office/drawing/2014/main" id="{4AFF300E-ED3E-4AAF-A852-E65F0E880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7" y="2529191"/>
            <a:ext cx="1285852" cy="127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CuadroTexto">
            <a:extLst>
              <a:ext uri="{FF2B5EF4-FFF2-40B4-BE49-F238E27FC236}">
                <a16:creationId xmlns:a16="http://schemas.microsoft.com/office/drawing/2014/main" id="{6A92A719-C92F-4D53-8FDC-26DE22CB28F5}"/>
              </a:ext>
            </a:extLst>
          </p:cNvPr>
          <p:cNvSpPr txBox="1"/>
          <p:nvPr/>
        </p:nvSpPr>
        <p:spPr bwMode="auto">
          <a:xfrm>
            <a:off x="505142" y="3959493"/>
            <a:ext cx="14414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1600">
                <a:latin typeface="Foco" panose="020B0604020202020204" charset="0"/>
                <a:cs typeface="Arial" charset="0"/>
              </a:rPr>
              <a:t>Evacúan al accidentado al centro de atención</a:t>
            </a:r>
          </a:p>
        </p:txBody>
      </p:sp>
      <p:pic>
        <p:nvPicPr>
          <p:cNvPr id="12" name="Picture 4" descr="P:\Dpto Cuentas\URSULA\para ppt\elementos ppt\icono maletin.png">
            <a:extLst>
              <a:ext uri="{FF2B5EF4-FFF2-40B4-BE49-F238E27FC236}">
                <a16:creationId xmlns:a16="http://schemas.microsoft.com/office/drawing/2014/main" id="{48C0DA7D-46BE-4679-A52E-E2CF17BE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8" y="2521180"/>
            <a:ext cx="1281737" cy="127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1 CuadroTexto">
            <a:extLst>
              <a:ext uri="{FF2B5EF4-FFF2-40B4-BE49-F238E27FC236}">
                <a16:creationId xmlns:a16="http://schemas.microsoft.com/office/drawing/2014/main" id="{464A6432-EB11-4988-BA15-AD14813F1142}"/>
              </a:ext>
            </a:extLst>
          </p:cNvPr>
          <p:cNvSpPr txBox="1"/>
          <p:nvPr/>
        </p:nvSpPr>
        <p:spPr bwMode="auto">
          <a:xfrm>
            <a:off x="5563919" y="3921101"/>
            <a:ext cx="18716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600">
                <a:latin typeface="Foco" panose="020B0604020202020204" charset="0"/>
                <a:cs typeface="Arial" charset="0"/>
              </a:rPr>
              <a:t>Remite </a:t>
            </a:r>
            <a:r>
              <a:rPr lang="es-PE" sz="1600" err="1">
                <a:latin typeface="Foco" panose="020B0604020202020204" charset="0"/>
                <a:cs typeface="Arial" charset="0"/>
              </a:rPr>
              <a:t>Ppto</a:t>
            </a:r>
            <a:r>
              <a:rPr lang="es-PE" sz="1600">
                <a:latin typeface="Foco" panose="020B0604020202020204" charset="0"/>
                <a:cs typeface="Arial" charset="0"/>
              </a:rPr>
              <a:t> de atención y Hoja de declaración de Accidentes Para solicitar emisión de CG (exámenes complejos)</a:t>
            </a:r>
          </a:p>
        </p:txBody>
      </p:sp>
      <p:sp>
        <p:nvSpPr>
          <p:cNvPr id="16" name="12 Flecha derecha">
            <a:extLst>
              <a:ext uri="{FF2B5EF4-FFF2-40B4-BE49-F238E27FC236}">
                <a16:creationId xmlns:a16="http://schemas.microsoft.com/office/drawing/2014/main" id="{AF3CDF85-D7B9-418F-9615-207648380229}"/>
              </a:ext>
            </a:extLst>
          </p:cNvPr>
          <p:cNvSpPr/>
          <p:nvPr/>
        </p:nvSpPr>
        <p:spPr bwMode="auto">
          <a:xfrm>
            <a:off x="4293512" y="3085155"/>
            <a:ext cx="634457" cy="359172"/>
          </a:xfrm>
          <a:prstGeom prst="rightArrow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rgbClr val="0069A3"/>
              </a:solidFill>
              <a:latin typeface="Foco" panose="020B0604020202020204" charset="0"/>
            </a:endParaRPr>
          </a:p>
        </p:txBody>
      </p:sp>
      <p:sp>
        <p:nvSpPr>
          <p:cNvPr id="17" name="13 Flecha derecha">
            <a:extLst>
              <a:ext uri="{FF2B5EF4-FFF2-40B4-BE49-F238E27FC236}">
                <a16:creationId xmlns:a16="http://schemas.microsoft.com/office/drawing/2014/main" id="{CA8B90BB-E6C0-467C-BB2E-524AC4D9FE92}"/>
              </a:ext>
            </a:extLst>
          </p:cNvPr>
          <p:cNvSpPr/>
          <p:nvPr/>
        </p:nvSpPr>
        <p:spPr bwMode="auto">
          <a:xfrm>
            <a:off x="7167739" y="3040039"/>
            <a:ext cx="637265" cy="359173"/>
          </a:xfrm>
          <a:prstGeom prst="rightArrow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rgbClr val="0069A3"/>
              </a:solidFill>
              <a:latin typeface="Foco" panose="020B0604020202020204" charset="0"/>
            </a:endParaRPr>
          </a:p>
        </p:txBody>
      </p:sp>
      <p:grpSp>
        <p:nvGrpSpPr>
          <p:cNvPr id="18" name="2 Grupo">
            <a:extLst>
              <a:ext uri="{FF2B5EF4-FFF2-40B4-BE49-F238E27FC236}">
                <a16:creationId xmlns:a16="http://schemas.microsoft.com/office/drawing/2014/main" id="{EA435796-BAF4-49F2-8203-213C81E40FA2}"/>
              </a:ext>
            </a:extLst>
          </p:cNvPr>
          <p:cNvGrpSpPr/>
          <p:nvPr/>
        </p:nvGrpSpPr>
        <p:grpSpPr>
          <a:xfrm>
            <a:off x="7909832" y="2793845"/>
            <a:ext cx="1288634" cy="900001"/>
            <a:chOff x="5256185" y="1870962"/>
            <a:chExt cx="728701" cy="7200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BAEC6AE-0809-4339-93EC-4CFCCBCCF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185" y="1870962"/>
              <a:ext cx="728701" cy="7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15 Esquina doblada">
              <a:extLst>
                <a:ext uri="{FF2B5EF4-FFF2-40B4-BE49-F238E27FC236}">
                  <a16:creationId xmlns:a16="http://schemas.microsoft.com/office/drawing/2014/main" id="{BABFE5F5-0A1B-4D33-A5BE-980B091C3131}"/>
                </a:ext>
              </a:extLst>
            </p:cNvPr>
            <p:cNvSpPr/>
            <p:nvPr/>
          </p:nvSpPr>
          <p:spPr bwMode="auto">
            <a:xfrm>
              <a:off x="5463569" y="2047450"/>
              <a:ext cx="313933" cy="367025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>
                <a:solidFill>
                  <a:srgbClr val="0069A3"/>
                </a:solidFill>
                <a:latin typeface="Foco" panose="020B0604020202020204" charset="0"/>
              </a:endParaRPr>
            </a:p>
          </p:txBody>
        </p:sp>
      </p:grpSp>
      <p:sp>
        <p:nvSpPr>
          <p:cNvPr id="21" name="16 CuadroTexto">
            <a:extLst>
              <a:ext uri="{FF2B5EF4-FFF2-40B4-BE49-F238E27FC236}">
                <a16:creationId xmlns:a16="http://schemas.microsoft.com/office/drawing/2014/main" id="{1F9F5501-11D2-400F-8344-B34EA5E2BB02}"/>
              </a:ext>
            </a:extLst>
          </p:cNvPr>
          <p:cNvSpPr txBox="1"/>
          <p:nvPr/>
        </p:nvSpPr>
        <p:spPr bwMode="auto">
          <a:xfrm>
            <a:off x="8042528" y="3914456"/>
            <a:ext cx="1719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1600">
                <a:latin typeface="Foco" panose="020B0604020202020204" charset="0"/>
                <a:cs typeface="Arial" charset="0"/>
              </a:rPr>
              <a:t>Emite Carta de Garantía</a:t>
            </a:r>
          </a:p>
        </p:txBody>
      </p:sp>
      <p:sp>
        <p:nvSpPr>
          <p:cNvPr id="23" name="17 Flecha derecha">
            <a:extLst>
              <a:ext uri="{FF2B5EF4-FFF2-40B4-BE49-F238E27FC236}">
                <a16:creationId xmlns:a16="http://schemas.microsoft.com/office/drawing/2014/main" id="{7B8962AA-D7CF-42E8-8756-10771109BDCF}"/>
              </a:ext>
            </a:extLst>
          </p:cNvPr>
          <p:cNvSpPr/>
          <p:nvPr/>
        </p:nvSpPr>
        <p:spPr bwMode="auto">
          <a:xfrm>
            <a:off x="9246571" y="3006707"/>
            <a:ext cx="637265" cy="359173"/>
          </a:xfrm>
          <a:prstGeom prst="rightArrow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rgbClr val="0069A3"/>
              </a:solidFill>
              <a:latin typeface="Foco" panose="020B0604020202020204" charset="0"/>
            </a:endParaRPr>
          </a:p>
        </p:txBody>
      </p:sp>
      <p:pic>
        <p:nvPicPr>
          <p:cNvPr id="24" name="Picture 2" descr="P:\Dpto Cuentas\URSULA\para ppt\elementos ppt\icono invalidez.png">
            <a:extLst>
              <a:ext uri="{FF2B5EF4-FFF2-40B4-BE49-F238E27FC236}">
                <a16:creationId xmlns:a16="http://schemas.microsoft.com/office/drawing/2014/main" id="{C0E463BE-46FF-4551-BAB4-C77FC3867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030" y="2539562"/>
            <a:ext cx="1288775" cy="127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9 CuadroTexto">
            <a:extLst>
              <a:ext uri="{FF2B5EF4-FFF2-40B4-BE49-F238E27FC236}">
                <a16:creationId xmlns:a16="http://schemas.microsoft.com/office/drawing/2014/main" id="{B2D2753D-81FE-4F10-B99D-7D59A3A9D0FD}"/>
              </a:ext>
            </a:extLst>
          </p:cNvPr>
          <p:cNvSpPr txBox="1"/>
          <p:nvPr/>
        </p:nvSpPr>
        <p:spPr bwMode="auto">
          <a:xfrm>
            <a:off x="9966914" y="3930552"/>
            <a:ext cx="1577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1600">
                <a:latin typeface="Foco" panose="020B0604020202020204" charset="0"/>
                <a:cs typeface="Arial" charset="0"/>
              </a:rPr>
              <a:t>Procede con la atención</a:t>
            </a:r>
          </a:p>
        </p:txBody>
      </p:sp>
      <p:sp>
        <p:nvSpPr>
          <p:cNvPr id="29" name="20 Cerrar llave">
            <a:extLst>
              <a:ext uri="{FF2B5EF4-FFF2-40B4-BE49-F238E27FC236}">
                <a16:creationId xmlns:a16="http://schemas.microsoft.com/office/drawing/2014/main" id="{F633C4E8-B8D7-4D8F-8DE1-4692A8FBB52A}"/>
              </a:ext>
            </a:extLst>
          </p:cNvPr>
          <p:cNvSpPr/>
          <p:nvPr/>
        </p:nvSpPr>
        <p:spPr bwMode="auto">
          <a:xfrm rot="16200000">
            <a:off x="8594331" y="-64793"/>
            <a:ext cx="359173" cy="4126835"/>
          </a:xfrm>
          <a:prstGeom prst="rightBrace">
            <a:avLst/>
          </a:prstGeom>
          <a:ln w="19050">
            <a:solidFill>
              <a:srgbClr val="00A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rgbClr val="0069A3"/>
              </a:solidFill>
              <a:latin typeface="Foco" panose="020B0604020202020204" charset="0"/>
            </a:endParaRPr>
          </a:p>
        </p:txBody>
      </p:sp>
      <p:sp>
        <p:nvSpPr>
          <p:cNvPr id="30" name="21 CuadroTexto">
            <a:extLst>
              <a:ext uri="{FF2B5EF4-FFF2-40B4-BE49-F238E27FC236}">
                <a16:creationId xmlns:a16="http://schemas.microsoft.com/office/drawing/2014/main" id="{DB28C431-A561-4BD3-AD7F-988CDFF7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666" y="1448781"/>
            <a:ext cx="18795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rgbClr val="0069A3"/>
                </a:solidFill>
                <a:latin typeface="Foco" panose="020B0604020202020204" charset="0"/>
              </a:rPr>
              <a:t>Máximo 4 horas</a:t>
            </a:r>
          </a:p>
        </p:txBody>
      </p:sp>
      <p:pic>
        <p:nvPicPr>
          <p:cNvPr id="1026" name="Picture 2" descr="Clínica - Iconos gratis de médico">
            <a:extLst>
              <a:ext uri="{FF2B5EF4-FFF2-40B4-BE49-F238E27FC236}">
                <a16:creationId xmlns:a16="http://schemas.microsoft.com/office/drawing/2014/main" id="{D99C3CED-3058-40A3-8E7B-03B9138FD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66" y="2526830"/>
            <a:ext cx="1285979" cy="128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12 Flecha derecha">
            <a:extLst>
              <a:ext uri="{FF2B5EF4-FFF2-40B4-BE49-F238E27FC236}">
                <a16:creationId xmlns:a16="http://schemas.microsoft.com/office/drawing/2014/main" id="{CDA5A613-F80B-4A8F-AEC7-75C3C7614F5C}"/>
              </a:ext>
            </a:extLst>
          </p:cNvPr>
          <p:cNvSpPr/>
          <p:nvPr/>
        </p:nvSpPr>
        <p:spPr bwMode="auto">
          <a:xfrm>
            <a:off x="1962992" y="3143207"/>
            <a:ext cx="634457" cy="359172"/>
          </a:xfrm>
          <a:prstGeom prst="rightArrow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rgbClr val="0069A3"/>
              </a:solidFill>
              <a:latin typeface="Foco" panose="020B0604020202020204" charset="0"/>
            </a:endParaRPr>
          </a:p>
        </p:txBody>
      </p:sp>
      <p:sp>
        <p:nvSpPr>
          <p:cNvPr id="43" name="6 CuadroTexto">
            <a:extLst>
              <a:ext uri="{FF2B5EF4-FFF2-40B4-BE49-F238E27FC236}">
                <a16:creationId xmlns:a16="http://schemas.microsoft.com/office/drawing/2014/main" id="{9B0D5768-B059-4C21-B5EA-957D52F75D54}"/>
              </a:ext>
            </a:extLst>
          </p:cNvPr>
          <p:cNvSpPr txBox="1"/>
          <p:nvPr/>
        </p:nvSpPr>
        <p:spPr bwMode="auto">
          <a:xfrm>
            <a:off x="2400782" y="3868180"/>
            <a:ext cx="15212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600">
                <a:latin typeface="Foco" panose="020B0604020202020204" charset="0"/>
                <a:cs typeface="Arial" charset="0"/>
              </a:rPr>
              <a:t>Valida la admisión del paciente. Evalúa al paciente para determinar la necesidad de la CG.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DA2D80-E109-4983-A217-3FEFF19B1940}"/>
              </a:ext>
            </a:extLst>
          </p:cNvPr>
          <p:cNvSpPr txBox="1"/>
          <p:nvPr/>
        </p:nvSpPr>
        <p:spPr>
          <a:xfrm>
            <a:off x="4530612" y="3201360"/>
            <a:ext cx="1607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solidFill>
                  <a:srgbClr val="FF0000"/>
                </a:solidFill>
                <a:latin typeface="Foco" panose="020B0604020202020204" charset="0"/>
              </a:rPr>
              <a:t>Sí CG</a:t>
            </a:r>
            <a:endParaRPr lang="en-US" sz="1400" b="1">
              <a:solidFill>
                <a:srgbClr val="FF0000"/>
              </a:solidFill>
              <a:latin typeface="Foco" panose="020B060402020202020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66176E8-8C17-45B1-A320-9D8DB0CF37EA}"/>
              </a:ext>
            </a:extLst>
          </p:cNvPr>
          <p:cNvSpPr txBox="1"/>
          <p:nvPr/>
        </p:nvSpPr>
        <p:spPr>
          <a:xfrm>
            <a:off x="4126641" y="3969629"/>
            <a:ext cx="908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rgbClr val="FF0000"/>
                </a:solidFill>
                <a:latin typeface="Foco" panose="020B0604020202020204" charset="0"/>
              </a:rPr>
              <a:t>No CG</a:t>
            </a:r>
          </a:p>
        </p:txBody>
      </p:sp>
      <p:sp>
        <p:nvSpPr>
          <p:cNvPr id="41" name="6 CuadroTexto">
            <a:extLst>
              <a:ext uri="{FF2B5EF4-FFF2-40B4-BE49-F238E27FC236}">
                <a16:creationId xmlns:a16="http://schemas.microsoft.com/office/drawing/2014/main" id="{3AF3EFF9-0348-4A86-A2AA-1851238314CC}"/>
              </a:ext>
            </a:extLst>
          </p:cNvPr>
          <p:cNvSpPr txBox="1"/>
          <p:nvPr/>
        </p:nvSpPr>
        <p:spPr bwMode="auto">
          <a:xfrm>
            <a:off x="3888859" y="4239306"/>
            <a:ext cx="15212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1600">
                <a:latin typeface="Foco" panose="020B0604020202020204" charset="0"/>
                <a:cs typeface="Arial" charset="0"/>
              </a:rPr>
              <a:t>Se procede con la atención, sin mayor validación</a:t>
            </a:r>
          </a:p>
          <a:p>
            <a:pPr algn="ctr">
              <a:defRPr/>
            </a:pPr>
            <a:r>
              <a:rPr lang="es-PE" sz="1600">
                <a:latin typeface="Foco" panose="020B0604020202020204" charset="0"/>
                <a:cs typeface="Arial" charset="0"/>
              </a:rPr>
              <a:t> </a:t>
            </a:r>
          </a:p>
        </p:txBody>
      </p:sp>
      <p:sp>
        <p:nvSpPr>
          <p:cNvPr id="45" name="12 Flecha derecha">
            <a:extLst>
              <a:ext uri="{FF2B5EF4-FFF2-40B4-BE49-F238E27FC236}">
                <a16:creationId xmlns:a16="http://schemas.microsoft.com/office/drawing/2014/main" id="{A5CFFF2A-020D-4EE8-96EF-0D184C2A9C31}"/>
              </a:ext>
            </a:extLst>
          </p:cNvPr>
          <p:cNvSpPr/>
          <p:nvPr/>
        </p:nvSpPr>
        <p:spPr bwMode="auto">
          <a:xfrm rot="5400000">
            <a:off x="4202997" y="3435189"/>
            <a:ext cx="448469" cy="508126"/>
          </a:xfrm>
          <a:prstGeom prst="rightArrow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rgbClr val="0069A3"/>
              </a:solidFill>
              <a:latin typeface="Foco" panose="020B0604020202020204" charset="0"/>
            </a:endParaRPr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C124CD19-0C2A-2FE8-EA96-21D4098907CD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 panose="020B060402020202020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F030E3-2B49-18A0-AEF5-25C0617B0A61}"/>
              </a:ext>
            </a:extLst>
          </p:cNvPr>
          <p:cNvSpPr txBox="1"/>
          <p:nvPr/>
        </p:nvSpPr>
        <p:spPr>
          <a:xfrm>
            <a:off x="417264" y="501096"/>
            <a:ext cx="819359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 panose="020B0604020202020204" charset="0"/>
                <a:cs typeface="Calibri"/>
              </a:rPr>
              <a:t>Flujo de Atención de Siniestros en Clínicas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0FCA50-FAA7-C12D-F29A-B3AD216E9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F7A84B-32D4-43C3-F5DE-FC11723A4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1E6260-E4A4-8CE4-D11D-EEB28554A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14" name="21 CuadroTexto">
            <a:extLst>
              <a:ext uri="{FF2B5EF4-FFF2-40B4-BE49-F238E27FC236}">
                <a16:creationId xmlns:a16="http://schemas.microsoft.com/office/drawing/2014/main" id="{6B47840A-96D8-ED24-0F0D-AEFECC61F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871" y="2716329"/>
            <a:ext cx="2221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400" b="1">
                <a:solidFill>
                  <a:srgbClr val="00B050"/>
                </a:solidFill>
                <a:latin typeface="Foco" panose="020B0604020202020204" charset="0"/>
              </a:rPr>
              <a:t>¿necesita CG?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A7A9CB-92A4-D687-7F03-699114B7A99F}"/>
              </a:ext>
            </a:extLst>
          </p:cNvPr>
          <p:cNvSpPr txBox="1"/>
          <p:nvPr/>
        </p:nvSpPr>
        <p:spPr>
          <a:xfrm>
            <a:off x="2797533" y="2139452"/>
            <a:ext cx="901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Clínica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F81F1A-58BF-78DE-474D-36424BCA4D0A}"/>
              </a:ext>
            </a:extLst>
          </p:cNvPr>
          <p:cNvSpPr txBox="1"/>
          <p:nvPr/>
        </p:nvSpPr>
        <p:spPr>
          <a:xfrm>
            <a:off x="5994514" y="2139452"/>
            <a:ext cx="901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Clínica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5E9E6F-99EF-3BDB-F92E-85D7B45C1E80}"/>
              </a:ext>
            </a:extLst>
          </p:cNvPr>
          <p:cNvSpPr txBox="1"/>
          <p:nvPr/>
        </p:nvSpPr>
        <p:spPr>
          <a:xfrm>
            <a:off x="8204368" y="2139452"/>
            <a:ext cx="1211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Pacífico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89D43E4-A593-295F-95FC-13AB8E992E44}"/>
              </a:ext>
            </a:extLst>
          </p:cNvPr>
          <p:cNvSpPr txBox="1"/>
          <p:nvPr/>
        </p:nvSpPr>
        <p:spPr>
          <a:xfrm>
            <a:off x="10386679" y="2108189"/>
            <a:ext cx="901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Clínica</a:t>
            </a:r>
          </a:p>
        </p:txBody>
      </p:sp>
    </p:spTree>
    <p:extLst>
      <p:ext uri="{BB962C8B-B14F-4D97-AF65-F5344CB8AC3E}">
        <p14:creationId xmlns:p14="http://schemas.microsoft.com/office/powerpoint/2010/main" val="2450582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" descr="Printing free icon"/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pic>
        <p:nvPicPr>
          <p:cNvPr id="32" name="Picture 4" descr="P:\Dpto Cuentas\URSULA\para ppt\elementos ppt\icono maletin.png">
            <a:extLst>
              <a:ext uri="{FF2B5EF4-FFF2-40B4-BE49-F238E27FC236}">
                <a16:creationId xmlns:a16="http://schemas.microsoft.com/office/drawing/2014/main" id="{FF60B2AE-8A7A-4097-AB8A-76133123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4" y="1502417"/>
            <a:ext cx="1344179" cy="132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 CuadroTexto">
            <a:extLst>
              <a:ext uri="{FF2B5EF4-FFF2-40B4-BE49-F238E27FC236}">
                <a16:creationId xmlns:a16="http://schemas.microsoft.com/office/drawing/2014/main" id="{36E078AE-7F51-4F6E-87F1-B297669C8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24" y="3013503"/>
            <a:ext cx="1579089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600" b="1">
                <a:solidFill>
                  <a:srgbClr val="0069A3"/>
                </a:solidFill>
                <a:latin typeface="Foco" panose="020B0604020202020204" charset="0"/>
              </a:rPr>
              <a:t>En caso 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600" b="1">
                <a:solidFill>
                  <a:srgbClr val="0069A3"/>
                </a:solidFill>
                <a:latin typeface="Foco" panose="020B0604020202020204" charset="0"/>
              </a:rPr>
              <a:t>atención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600" b="1">
                <a:solidFill>
                  <a:srgbClr val="0069A3"/>
                </a:solidFill>
                <a:latin typeface="Foco" panose="020B0604020202020204" charset="0"/>
              </a:rPr>
              <a:t>Ambulatoria:</a:t>
            </a:r>
          </a:p>
        </p:txBody>
      </p:sp>
      <p:sp>
        <p:nvSpPr>
          <p:cNvPr id="34" name="4 CuadroTexto">
            <a:extLst>
              <a:ext uri="{FF2B5EF4-FFF2-40B4-BE49-F238E27FC236}">
                <a16:creationId xmlns:a16="http://schemas.microsoft.com/office/drawing/2014/main" id="{E521878B-2EE4-482B-99F5-D4B5E1B84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332" y="1553595"/>
            <a:ext cx="8637664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s-PE" altLang="es-PE" sz="1800" b="1">
                <a:solidFill>
                  <a:srgbClr val="0069A3"/>
                </a:solidFill>
                <a:latin typeface="Foco" panose="020B0604020202020204" charset="0"/>
              </a:rPr>
              <a:t>Para ser atendido en las clínicas afiliadas, se debe </a:t>
            </a:r>
            <a:r>
              <a:rPr lang="es-ES" altLang="es-PE" sz="1800" b="1">
                <a:solidFill>
                  <a:srgbClr val="0069A3"/>
                </a:solidFill>
                <a:latin typeface="Foco" panose="020B0604020202020204" charset="0"/>
              </a:rPr>
              <a:t>presentar lo siguiente: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s-ES" altLang="es-PE" sz="1800">
              <a:solidFill>
                <a:srgbClr val="0069A3"/>
              </a:solidFill>
              <a:latin typeface="Foco" panose="020B060402020202020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PE" sz="1800">
                <a:solidFill>
                  <a:schemeClr val="accent1"/>
                </a:solidFill>
                <a:latin typeface="Foco" panose="020B0604020202020204" charset="0"/>
              </a:rPr>
              <a:t>•</a:t>
            </a:r>
            <a:r>
              <a:rPr lang="es-ES" altLang="es-PE" sz="1800">
                <a:solidFill>
                  <a:srgbClr val="0069A3"/>
                </a:solidFill>
                <a:latin typeface="Foco" panose="020B0604020202020204" charset="0"/>
              </a:rPr>
              <a:t> </a:t>
            </a:r>
            <a:r>
              <a:rPr lang="es-ES" altLang="es-PE" sz="1800">
                <a:solidFill>
                  <a:schemeClr val="tx1">
                    <a:lumMod val="95000"/>
                    <a:lumOff val="5000"/>
                  </a:schemeClr>
                </a:solidFill>
                <a:latin typeface="Foco" panose="020B0604020202020204" charset="0"/>
              </a:rPr>
              <a:t>Identificarte con tu DNI.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s-PE" altLang="es-PE" sz="1800">
                <a:solidFill>
                  <a:schemeClr val="accent1"/>
                </a:solidFill>
                <a:latin typeface="Foco" panose="020B0604020202020204" charset="0"/>
              </a:rPr>
              <a:t>•</a:t>
            </a:r>
            <a:r>
              <a:rPr lang="es-PE" altLang="es-PE" sz="1800">
                <a:solidFill>
                  <a:schemeClr val="tx1">
                    <a:lumMod val="95000"/>
                    <a:lumOff val="5000"/>
                  </a:schemeClr>
                </a:solidFill>
                <a:latin typeface="Foco" panose="020B0604020202020204" charset="0"/>
              </a:rPr>
              <a:t> Presentar hoja de Declaración de Accidentes Personales firmada y sellada</a:t>
            </a:r>
            <a:r>
              <a:rPr lang="es-PE" altLang="es-PE" sz="1800">
                <a:solidFill>
                  <a:srgbClr val="0069A3"/>
                </a:solidFill>
                <a:latin typeface="Foco" panose="020B060402020202020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s-PE" altLang="es-PE" sz="1400">
              <a:solidFill>
                <a:srgbClr val="0069A3"/>
              </a:solidFill>
              <a:latin typeface="Foco" panose="020B0604020202020204" charset="0"/>
            </a:endParaRPr>
          </a:p>
        </p:txBody>
      </p:sp>
      <p:cxnSp>
        <p:nvCxnSpPr>
          <p:cNvPr id="35" name="26 Conector recto">
            <a:extLst>
              <a:ext uri="{FF2B5EF4-FFF2-40B4-BE49-F238E27FC236}">
                <a16:creationId xmlns:a16="http://schemas.microsoft.com/office/drawing/2014/main" id="{4A40D506-C10F-449D-8C5F-0981C3774E2B}"/>
              </a:ext>
            </a:extLst>
          </p:cNvPr>
          <p:cNvCxnSpPr>
            <a:cxnSpLocks/>
          </p:cNvCxnSpPr>
          <p:nvPr/>
        </p:nvCxnSpPr>
        <p:spPr bwMode="auto">
          <a:xfrm>
            <a:off x="2194313" y="1504950"/>
            <a:ext cx="0" cy="3171687"/>
          </a:xfrm>
          <a:prstGeom prst="line">
            <a:avLst/>
          </a:prstGeom>
          <a:ln>
            <a:solidFill>
              <a:srgbClr val="006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6 CuadroTexto">
            <a:extLst>
              <a:ext uri="{FF2B5EF4-FFF2-40B4-BE49-F238E27FC236}">
                <a16:creationId xmlns:a16="http://schemas.microsoft.com/office/drawing/2014/main" id="{2220A032-202C-4DF4-820F-2BA294CA4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282" y="5094877"/>
            <a:ext cx="7623333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800" b="1">
                <a:solidFill>
                  <a:srgbClr val="0069A3"/>
                </a:solidFill>
                <a:latin typeface="Foco" panose="020B0604020202020204" charset="0"/>
              </a:rPr>
              <a:t>En caso de requerir Internamiento:</a:t>
            </a:r>
          </a:p>
        </p:txBody>
      </p:sp>
      <p:sp>
        <p:nvSpPr>
          <p:cNvPr id="37" name="7 CuadroTexto">
            <a:extLst>
              <a:ext uri="{FF2B5EF4-FFF2-40B4-BE49-F238E27FC236}">
                <a16:creationId xmlns:a16="http://schemas.microsoft.com/office/drawing/2014/main" id="{4E0526A9-B371-4FA5-B9F2-8B3DAA00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284" y="5558627"/>
            <a:ext cx="7623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sz="1800">
                <a:latin typeface="Foco" panose="020B0604020202020204" charset="0"/>
              </a:rPr>
              <a:t>La clínica se encarga de hacer el trámite de la carta de </a:t>
            </a:r>
            <a:r>
              <a:rPr lang="es-ES" altLang="es-PE" sz="1800">
                <a:latin typeface="Foco" panose="020B0604020202020204" charset="0"/>
              </a:rPr>
              <a:t>garantía con Pacífico.</a:t>
            </a:r>
          </a:p>
        </p:txBody>
      </p:sp>
      <p:pic>
        <p:nvPicPr>
          <p:cNvPr id="38" name="Picture 2" descr="P:\Dpto Cuentas\URSULA\para ppt\elementos ppt\icono camilla.png">
            <a:extLst>
              <a:ext uri="{FF2B5EF4-FFF2-40B4-BE49-F238E27FC236}">
                <a16:creationId xmlns:a16="http://schemas.microsoft.com/office/drawing/2014/main" id="{2EA008CB-8A4C-4215-BF38-5CA40EF3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5" y="4914456"/>
            <a:ext cx="1446517" cy="1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C124CD19-0C2A-2FE8-EA96-21D4098907CD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 panose="020B060402020202020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F030E3-2B49-18A0-AEF5-25C0617B0A61}"/>
              </a:ext>
            </a:extLst>
          </p:cNvPr>
          <p:cNvSpPr txBox="1"/>
          <p:nvPr/>
        </p:nvSpPr>
        <p:spPr>
          <a:xfrm>
            <a:off x="417264" y="501096"/>
            <a:ext cx="1105001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 panose="020B0604020202020204" charset="0"/>
                <a:cs typeface="Calibri"/>
              </a:rPr>
              <a:t>Flujo de Atención de Siniestros ACCO en Clínicas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0FCA50-FAA7-C12D-F29A-B3AD216E9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F7A84B-32D4-43C3-F5DE-FC11723A4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1E6260-E4A4-8CE4-D11D-EEB28554A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cxnSp>
        <p:nvCxnSpPr>
          <p:cNvPr id="8" name="26 Conector recto">
            <a:extLst>
              <a:ext uri="{FF2B5EF4-FFF2-40B4-BE49-F238E27FC236}">
                <a16:creationId xmlns:a16="http://schemas.microsoft.com/office/drawing/2014/main" id="{2A5B0E5D-72BA-03AF-D07E-4B7EA1A83592}"/>
              </a:ext>
            </a:extLst>
          </p:cNvPr>
          <p:cNvCxnSpPr>
            <a:cxnSpLocks/>
          </p:cNvCxnSpPr>
          <p:nvPr/>
        </p:nvCxnSpPr>
        <p:spPr bwMode="auto">
          <a:xfrm>
            <a:off x="2194313" y="5065970"/>
            <a:ext cx="0" cy="1093558"/>
          </a:xfrm>
          <a:prstGeom prst="line">
            <a:avLst/>
          </a:prstGeom>
          <a:ln>
            <a:solidFill>
              <a:srgbClr val="006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A5F1ACE-F015-4925-7282-80E193235CC8}"/>
              </a:ext>
            </a:extLst>
          </p:cNvPr>
          <p:cNvSpPr txBox="1"/>
          <p:nvPr/>
        </p:nvSpPr>
        <p:spPr>
          <a:xfrm>
            <a:off x="2837134" y="3199309"/>
            <a:ext cx="8787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69A3"/>
              </a:buClr>
              <a:buFont typeface="Arial" panose="020B0604020202020204" pitchFamily="34" charset="0"/>
              <a:buChar char="•"/>
            </a:pPr>
            <a:r>
              <a:rPr lang="es-ES">
                <a:latin typeface="Foco" panose="020B0604020202020204"/>
              </a:rPr>
              <a:t>Si la cuenta no declara asegurados, el asegurado debe acudir con el formato de declaración de accidentes firmado y sellado por RRHH de la empresa (firma física o digital).</a:t>
            </a:r>
          </a:p>
          <a:p>
            <a:pPr marL="285750" indent="-285750" algn="just">
              <a:buClr>
                <a:srgbClr val="0069A3"/>
              </a:buClr>
              <a:buFont typeface="Arial" panose="020B0604020202020204" pitchFamily="34" charset="0"/>
              <a:buChar char="•"/>
            </a:pPr>
            <a:r>
              <a:rPr lang="es-ES">
                <a:latin typeface="Foco" panose="020B0604020202020204"/>
              </a:rPr>
              <a:t>En caso de no contar con este formato, la atención se regulariza al día siguiente útil.</a:t>
            </a:r>
          </a:p>
          <a:p>
            <a:pPr marL="285750" indent="-285750" algn="just">
              <a:buClr>
                <a:srgbClr val="0069A3"/>
              </a:buClr>
              <a:buFont typeface="Arial" panose="020B0604020202020204" pitchFamily="34" charset="0"/>
              <a:buChar char="•"/>
            </a:pPr>
            <a:r>
              <a:rPr lang="es-ES">
                <a:latin typeface="Foco" panose="020B0604020202020204"/>
              </a:rPr>
              <a:t>Si el trabajador está incapacitado, el personal de la empresa que autoriza la póliza debe brindar el pase de atención y regularizar el formato firmado al día siguiente.</a:t>
            </a:r>
            <a:endParaRPr lang="es-PE">
              <a:latin typeface="Foco" panose="020B0604020202020204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6149D3C-B6E4-2EDB-6AE1-9225E523D4CB}"/>
              </a:ext>
            </a:extLst>
          </p:cNvPr>
          <p:cNvSpPr/>
          <p:nvPr/>
        </p:nvSpPr>
        <p:spPr>
          <a:xfrm>
            <a:off x="2837134" y="2828726"/>
            <a:ext cx="2215298" cy="3898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b="1">
                <a:solidFill>
                  <a:srgbClr val="FF0000"/>
                </a:solidFill>
                <a:latin typeface="Foco" panose="020B0504050202020203"/>
                <a:cs typeface="Arial" panose="020B0604020202020204" pitchFamily="34" charset="0"/>
              </a:rPr>
              <a:t>Importante</a:t>
            </a:r>
          </a:p>
        </p:txBody>
      </p:sp>
      <p:pic>
        <p:nvPicPr>
          <p:cNvPr id="11" name="Gráfico 10" descr="Advertencia con relleno sólido">
            <a:extLst>
              <a:ext uri="{FF2B5EF4-FFF2-40B4-BE49-F238E27FC236}">
                <a16:creationId xmlns:a16="http://schemas.microsoft.com/office/drawing/2014/main" id="{66B0288D-C515-9FE8-B949-E702C16E6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4332" y="2815480"/>
            <a:ext cx="552802" cy="41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7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52EB6F-BD4B-106E-A15E-A28F6505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DDC9DAF-1C93-57C8-3C4D-7115FFCED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21" name="Round Single Corner Rectangle 3">
            <a:extLst>
              <a:ext uri="{FF2B5EF4-FFF2-40B4-BE49-F238E27FC236}">
                <a16:creationId xmlns:a16="http://schemas.microsoft.com/office/drawing/2014/main" id="{F2FF6E0A-2A14-7F1A-4CA2-F700623DB1CC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FB0D205-6C0E-0BE0-DEAD-EB3CF9128BB4}"/>
              </a:ext>
            </a:extLst>
          </p:cNvPr>
          <p:cNvSpPr txBox="1"/>
          <p:nvPr/>
        </p:nvSpPr>
        <p:spPr>
          <a:xfrm>
            <a:off x="430989" y="452621"/>
            <a:ext cx="4099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4200" b="1" dirty="0">
                <a:solidFill>
                  <a:schemeClr val="bg1"/>
                </a:solidFill>
                <a:latin typeface="Foco"/>
              </a:rPr>
              <a:t>Reglas del evento</a:t>
            </a:r>
            <a:endParaRPr kumimoji="0" lang="es-PE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pic>
        <p:nvPicPr>
          <p:cNvPr id="3" name="Picture 2" descr="modo silencioso ">
            <a:extLst>
              <a:ext uri="{FF2B5EF4-FFF2-40B4-BE49-F238E27FC236}">
                <a16:creationId xmlns:a16="http://schemas.microsoft.com/office/drawing/2014/main" id="{E5FCDFA8-7EC8-9B25-78A5-E8F8EEE8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00" y="2091499"/>
            <a:ext cx="1219200" cy="1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048B4A6-858F-2F4A-6169-23A8BED230E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77661" y="2439856"/>
            <a:ext cx="1174750" cy="11747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7DFC56A-85A7-5170-F4F1-A302FC19C4B5}"/>
              </a:ext>
            </a:extLst>
          </p:cNvPr>
          <p:cNvSpPr txBox="1"/>
          <p:nvPr/>
        </p:nvSpPr>
        <p:spPr>
          <a:xfrm>
            <a:off x="1363378" y="3937468"/>
            <a:ext cx="180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>
                <a:solidFill>
                  <a:srgbClr val="0099CC"/>
                </a:solidFill>
                <a:latin typeface="Foco"/>
              </a:rPr>
              <a:t>Celulares en modo silencio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FBD7E1B-5435-178A-B66B-B3C9483E4246}"/>
              </a:ext>
            </a:extLst>
          </p:cNvPr>
          <p:cNvSpPr txBox="1"/>
          <p:nvPr/>
        </p:nvSpPr>
        <p:spPr>
          <a:xfrm>
            <a:off x="3364646" y="3872766"/>
            <a:ext cx="2213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solidFill>
                  <a:srgbClr val="0099CC"/>
                </a:solidFill>
                <a:latin typeface="Foco"/>
              </a:rPr>
              <a:t>Sé respetuoso con el foro y los expositores</a:t>
            </a:r>
          </a:p>
        </p:txBody>
      </p:sp>
      <p:pic>
        <p:nvPicPr>
          <p:cNvPr id="12" name="Picture 10" descr="el respeto ">
            <a:extLst>
              <a:ext uri="{FF2B5EF4-FFF2-40B4-BE49-F238E27FC236}">
                <a16:creationId xmlns:a16="http://schemas.microsoft.com/office/drawing/2014/main" id="{AA459E75-A3B1-DC8B-8B47-F1BC2243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72" y="241839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0CB82B-E0B3-9079-B90E-3D6B45AC4115}"/>
              </a:ext>
            </a:extLst>
          </p:cNvPr>
          <p:cNvSpPr txBox="1"/>
          <p:nvPr/>
        </p:nvSpPr>
        <p:spPr>
          <a:xfrm>
            <a:off x="8263036" y="3858510"/>
            <a:ext cx="2400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99CC"/>
                </a:solidFill>
                <a:latin typeface="Foco"/>
              </a:rPr>
              <a:t>Utiliza el chat para tus preguntas</a:t>
            </a:r>
            <a:endParaRPr lang="es-PE" sz="2400" dirty="0">
              <a:solidFill>
                <a:srgbClr val="0099CC"/>
              </a:solidFill>
              <a:latin typeface="Foco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3B1D68-1391-F704-5537-8BB3682D84B8}"/>
              </a:ext>
            </a:extLst>
          </p:cNvPr>
          <p:cNvSpPr txBox="1"/>
          <p:nvPr/>
        </p:nvSpPr>
        <p:spPr>
          <a:xfrm>
            <a:off x="5855905" y="3858510"/>
            <a:ext cx="212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99CC"/>
                </a:solidFill>
                <a:latin typeface="Foco"/>
              </a:rPr>
              <a:t>Toma nota durante la sesión</a:t>
            </a:r>
            <a:endParaRPr lang="es-PE" sz="2400" dirty="0">
              <a:solidFill>
                <a:srgbClr val="0099CC"/>
              </a:solidFill>
              <a:latin typeface="Foco"/>
            </a:endParaRPr>
          </a:p>
        </p:txBody>
      </p:sp>
      <p:pic>
        <p:nvPicPr>
          <p:cNvPr id="19" name="Picture 4" descr="bloc de dibujo ">
            <a:extLst>
              <a:ext uri="{FF2B5EF4-FFF2-40B4-BE49-F238E27FC236}">
                <a16:creationId xmlns:a16="http://schemas.microsoft.com/office/drawing/2014/main" id="{CC0CFB3A-142B-71C8-968C-97FB867D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84" y="219414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at ">
            <a:extLst>
              <a:ext uri="{FF2B5EF4-FFF2-40B4-BE49-F238E27FC236}">
                <a16:creationId xmlns:a16="http://schemas.microsoft.com/office/drawing/2014/main" id="{C5642979-0146-AD5C-969D-FB53B427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11" y="232066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868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374B-C5DC-E368-5FA8-2A80F9A30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 CuadroTexto">
            <a:extLst>
              <a:ext uri="{FF2B5EF4-FFF2-40B4-BE49-F238E27FC236}">
                <a16:creationId xmlns:a16="http://schemas.microsoft.com/office/drawing/2014/main" id="{20E46F08-3621-A4E8-EDB3-DB744BF9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991" y="2420191"/>
            <a:ext cx="43595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PE" sz="2000" b="1">
                <a:solidFill>
                  <a:srgbClr val="0069A3"/>
                </a:solidFill>
                <a:latin typeface="Foco" panose="020B0604020202020204"/>
              </a:rPr>
              <a:t>En caso de consultas posteriores para continuación del tratamiento del accidente:</a:t>
            </a:r>
          </a:p>
        </p:txBody>
      </p:sp>
      <p:sp>
        <p:nvSpPr>
          <p:cNvPr id="41" name="4 CuadroTexto">
            <a:extLst>
              <a:ext uri="{FF2B5EF4-FFF2-40B4-BE49-F238E27FC236}">
                <a16:creationId xmlns:a16="http://schemas.microsoft.com/office/drawing/2014/main" id="{CE587C32-C681-EEC3-4AFD-136928742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108" y="4052071"/>
            <a:ext cx="660131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800">
                <a:latin typeface="Foco" panose="020B0604020202020204"/>
              </a:rPr>
              <a:t>Para atenciones ambulatorias posteriores a la emergencia no se debe solicitar Carta de Garantía, sólo en casos complejos como Resonancia, Tomografía, Radiología Invasiva, Rehabilitación y procedimientos Odontológicos que superen el monto de S/ 500.00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800">
                <a:latin typeface="Foco" panose="020B0604020202020204"/>
              </a:rPr>
              <a:t>incluido IGV.</a:t>
            </a:r>
            <a:endParaRPr lang="es-ES" altLang="es-PE" sz="1200">
              <a:latin typeface="Foco" panose="020B0604020202020204"/>
            </a:endParaRPr>
          </a:p>
        </p:txBody>
      </p:sp>
      <p:pic>
        <p:nvPicPr>
          <p:cNvPr id="42" name="Picture 3" descr="P:\Dpto Cuentas\URSULA\para ppt\elementos ppt\icono calendario.png">
            <a:extLst>
              <a:ext uri="{FF2B5EF4-FFF2-40B4-BE49-F238E27FC236}">
                <a16:creationId xmlns:a16="http://schemas.microsoft.com/office/drawing/2014/main" id="{B0630963-EAC4-C549-2B1E-E049DA21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76" y="2168405"/>
            <a:ext cx="15335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Printing free icon">
            <a:extLst>
              <a:ext uri="{FF2B5EF4-FFF2-40B4-BE49-F238E27FC236}">
                <a16:creationId xmlns:a16="http://schemas.microsoft.com/office/drawing/2014/main" id="{9C97EF1D-0458-5F92-B617-093E35D73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CA3949B9-46CD-C0DE-DC16-9ECA03271677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FEE9DE-5764-8582-BDDA-83E85333F5B3}"/>
              </a:ext>
            </a:extLst>
          </p:cNvPr>
          <p:cNvSpPr txBox="1"/>
          <p:nvPr/>
        </p:nvSpPr>
        <p:spPr>
          <a:xfrm>
            <a:off x="417264" y="501096"/>
            <a:ext cx="1105001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Flujo de Atención de Siniestros ACCO en Clínicas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C59C0F-F487-161A-3529-C2F930F40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ED9AA1-B48E-6002-BBF5-0D157749C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FAB27A-FA56-B56B-7758-B2C00F374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24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2" name="Round Single Corner Rectangle 3">
            <a:extLst>
              <a:ext uri="{FF2B5EF4-FFF2-40B4-BE49-F238E27FC236}">
                <a16:creationId xmlns:a16="http://schemas.microsoft.com/office/drawing/2014/main" id="{C124CD19-0C2A-2FE8-EA96-21D4098907CD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F030E3-2B49-18A0-AEF5-25C0617B0A61}"/>
              </a:ext>
            </a:extLst>
          </p:cNvPr>
          <p:cNvSpPr txBox="1"/>
          <p:nvPr/>
        </p:nvSpPr>
        <p:spPr>
          <a:xfrm>
            <a:off x="417262" y="501096"/>
            <a:ext cx="1478463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200" b="1">
                <a:solidFill>
                  <a:prstClr val="white"/>
                </a:solidFill>
                <a:latin typeface="Foco"/>
                <a:cs typeface="Calibri"/>
              </a:rPr>
              <a:t>Formato de Declaración de Accidentes Personales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8D2288-FED3-AAD8-3B7E-81A43957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091413-FDA8-683C-EF37-B8C4F1E1A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08896F-5E51-93A0-0345-19A9640D1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11" y="1444235"/>
            <a:ext cx="3306978" cy="4674475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67CFB126-A388-44DC-8F7C-A9AC7D154A59}"/>
              </a:ext>
            </a:extLst>
          </p:cNvPr>
          <p:cNvSpPr txBox="1">
            <a:spLocks/>
          </p:cNvSpPr>
          <p:nvPr/>
        </p:nvSpPr>
        <p:spPr bwMode="auto">
          <a:xfrm>
            <a:off x="533215" y="3167251"/>
            <a:ext cx="2527485" cy="1445846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lIns="91436" tIns="45718" rIns="91436" bIns="45718" anchor="ctr"/>
          <a:lstStyle/>
          <a:p>
            <a:pPr defTabSz="915988">
              <a:defRPr/>
            </a:pPr>
            <a:r>
              <a:rPr lang="es-PE" sz="2400" kern="0">
                <a:solidFill>
                  <a:srgbClr val="0069A3"/>
                </a:solidFill>
                <a:latin typeface="Foco" panose="020B0604020202020204"/>
              </a:rPr>
              <a:t>Link de descarga:</a:t>
            </a:r>
          </a:p>
          <a:p>
            <a:pPr defTabSz="915988">
              <a:defRPr/>
            </a:pPr>
            <a:r>
              <a:rPr lang="es-PE" sz="1400" kern="0">
                <a:solidFill>
                  <a:srgbClr val="0069A3"/>
                </a:solidFill>
                <a:latin typeface="Stag Sans Book" pitchFamily="34" charset="0"/>
                <a:hlinkClick r:id="rId5"/>
              </a:rPr>
              <a:t>https://www.pacifico.com.pe/documents/28730/193205/Formulario-Declaracion-de-Accidentes-Personales-Final/d6398265-c24f-441e-8ae2-6108689ae6cb</a:t>
            </a:r>
            <a:r>
              <a:rPr lang="es-PE" sz="1400" kern="0">
                <a:solidFill>
                  <a:srgbClr val="0069A3"/>
                </a:solidFill>
                <a:latin typeface="Stag Sans Boo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022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" descr="Printing free icon"/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11" name="31 CuadroTexto">
            <a:extLst>
              <a:ext uri="{FF2B5EF4-FFF2-40B4-BE49-F238E27FC236}">
                <a16:creationId xmlns:a16="http://schemas.microsoft.com/office/drawing/2014/main" id="{CB79A848-B26A-4253-A980-A99E143C8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062" y="1037748"/>
            <a:ext cx="6552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PE" altLang="es-PE" sz="2400">
                <a:solidFill>
                  <a:schemeClr val="bg1"/>
                </a:solidFill>
                <a:latin typeface="Stag Sans Book" pitchFamily="34" charset="0"/>
              </a:rPr>
              <a:t>Flujo de Atención de Siniestros Indemnizatorios</a:t>
            </a:r>
          </a:p>
        </p:txBody>
      </p:sp>
      <p:sp>
        <p:nvSpPr>
          <p:cNvPr id="14" name="11 Flecha derecha">
            <a:extLst>
              <a:ext uri="{FF2B5EF4-FFF2-40B4-BE49-F238E27FC236}">
                <a16:creationId xmlns:a16="http://schemas.microsoft.com/office/drawing/2014/main" id="{491479A3-4F67-4D1F-A0A3-6F9530BBC174}"/>
              </a:ext>
            </a:extLst>
          </p:cNvPr>
          <p:cNvSpPr/>
          <p:nvPr/>
        </p:nvSpPr>
        <p:spPr bwMode="auto">
          <a:xfrm>
            <a:off x="3276187" y="2777512"/>
            <a:ext cx="389151" cy="41539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bg1"/>
              </a:solidFill>
              <a:latin typeface="Stag Sans Book" pitchFamily="34" charset="0"/>
            </a:endParaRPr>
          </a:p>
        </p:txBody>
      </p:sp>
      <p:sp>
        <p:nvSpPr>
          <p:cNvPr id="16" name="15 Flecha derecha">
            <a:extLst>
              <a:ext uri="{FF2B5EF4-FFF2-40B4-BE49-F238E27FC236}">
                <a16:creationId xmlns:a16="http://schemas.microsoft.com/office/drawing/2014/main" id="{DEA98BCB-6860-4C81-8250-D452FEC87474}"/>
              </a:ext>
            </a:extLst>
          </p:cNvPr>
          <p:cNvSpPr/>
          <p:nvPr/>
        </p:nvSpPr>
        <p:spPr bwMode="auto">
          <a:xfrm>
            <a:off x="5071125" y="2778530"/>
            <a:ext cx="387398" cy="41310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bg1"/>
              </a:solidFill>
              <a:latin typeface="Stag Sans Book" pitchFamily="34" charset="0"/>
            </a:endParaRPr>
          </a:p>
        </p:txBody>
      </p:sp>
      <p:sp>
        <p:nvSpPr>
          <p:cNvPr id="18" name="19 Flecha derecha">
            <a:extLst>
              <a:ext uri="{FF2B5EF4-FFF2-40B4-BE49-F238E27FC236}">
                <a16:creationId xmlns:a16="http://schemas.microsoft.com/office/drawing/2014/main" id="{4D120C49-3241-4E16-84F4-443569B128A8}"/>
              </a:ext>
            </a:extLst>
          </p:cNvPr>
          <p:cNvSpPr/>
          <p:nvPr/>
        </p:nvSpPr>
        <p:spPr bwMode="auto">
          <a:xfrm>
            <a:off x="6862555" y="2778530"/>
            <a:ext cx="389151" cy="41310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bg1"/>
              </a:solidFill>
              <a:latin typeface="Stag Sans Book" pitchFamily="34" charset="0"/>
            </a:endParaRPr>
          </a:p>
        </p:txBody>
      </p:sp>
      <p:sp>
        <p:nvSpPr>
          <p:cNvPr id="20" name="30 Flecha derecha">
            <a:extLst>
              <a:ext uri="{FF2B5EF4-FFF2-40B4-BE49-F238E27FC236}">
                <a16:creationId xmlns:a16="http://schemas.microsoft.com/office/drawing/2014/main" id="{D19AA62E-F190-4163-A271-02DA79D1CE89}"/>
              </a:ext>
            </a:extLst>
          </p:cNvPr>
          <p:cNvSpPr/>
          <p:nvPr/>
        </p:nvSpPr>
        <p:spPr bwMode="auto">
          <a:xfrm>
            <a:off x="8657427" y="2777512"/>
            <a:ext cx="389151" cy="41539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bg1"/>
              </a:solidFill>
              <a:latin typeface="Stag Sans Book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A9EEF20-F4E7-45A6-9C1F-FF1F458B40F5}"/>
              </a:ext>
            </a:extLst>
          </p:cNvPr>
          <p:cNvSpPr txBox="1"/>
          <p:nvPr/>
        </p:nvSpPr>
        <p:spPr>
          <a:xfrm>
            <a:off x="424247" y="5702050"/>
            <a:ext cx="896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dirty="0"/>
              <a:t>Link descarga red de clínicas: </a:t>
            </a:r>
            <a:r>
              <a:rPr lang="es-ES" sz="1200" b="1" dirty="0">
                <a:hlinkClick r:id="rId3"/>
              </a:rPr>
              <a:t>https://www.pacifico.com.pe/seguros/accidentes-colectivo/documentos</a:t>
            </a:r>
            <a:endParaRPr lang="es-ES" sz="1200" b="1" dirty="0"/>
          </a:p>
          <a:p>
            <a:pPr algn="just"/>
            <a:endParaRPr lang="es-ES" sz="1200" b="1" dirty="0"/>
          </a:p>
          <a:p>
            <a:pPr algn="just"/>
            <a:r>
              <a:rPr lang="es-ES" sz="1200" b="1" dirty="0"/>
              <a:t>Analista de siniestros: Eduardo Carrillo (ecarrillo@pacifico.com.pe - 995 582 717)</a:t>
            </a:r>
            <a:endParaRPr lang="en-US" sz="1200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58E8D5C-8B26-44CF-8082-FB76DFF869DB}"/>
              </a:ext>
            </a:extLst>
          </p:cNvPr>
          <p:cNvGrpSpPr/>
          <p:nvPr/>
        </p:nvGrpSpPr>
        <p:grpSpPr>
          <a:xfrm>
            <a:off x="1297923" y="2485185"/>
            <a:ext cx="9349228" cy="2476282"/>
            <a:chOff x="1641753" y="2485185"/>
            <a:chExt cx="8999212" cy="2204666"/>
          </a:xfrm>
        </p:grpSpPr>
        <p:sp>
          <p:nvSpPr>
            <p:cNvPr id="42" name="14 CuadroTexto">
              <a:extLst>
                <a:ext uri="{FF2B5EF4-FFF2-40B4-BE49-F238E27FC236}">
                  <a16:creationId xmlns:a16="http://schemas.microsoft.com/office/drawing/2014/main" id="{438C0762-397F-4890-A3BF-03C486637390}"/>
                </a:ext>
              </a:extLst>
            </p:cNvPr>
            <p:cNvSpPr txBox="1"/>
            <p:nvPr/>
          </p:nvSpPr>
          <p:spPr bwMode="auto">
            <a:xfrm>
              <a:off x="3545955" y="3684545"/>
              <a:ext cx="1659094" cy="76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PE">
                  <a:latin typeface="Foco" panose="020B0504050202020203" pitchFamily="34" charset="77"/>
                  <a:cs typeface="Arial" charset="0"/>
                </a:rPr>
                <a:t>Solicita Documentación </a:t>
              </a:r>
            </a:p>
            <a:p>
              <a:pPr algn="ctr">
                <a:defRPr/>
              </a:pPr>
              <a:endParaRPr lang="es-PE" sz="1400">
                <a:latin typeface="Foco" panose="020B0504050202020203" pitchFamily="34" charset="77"/>
                <a:cs typeface="Arial" charset="0"/>
              </a:endParaRPr>
            </a:p>
          </p:txBody>
        </p:sp>
        <p:sp>
          <p:nvSpPr>
            <p:cNvPr id="38" name="18 CuadroTexto">
              <a:extLst>
                <a:ext uri="{FF2B5EF4-FFF2-40B4-BE49-F238E27FC236}">
                  <a16:creationId xmlns:a16="http://schemas.microsoft.com/office/drawing/2014/main" id="{65B675B2-C215-4A71-A20D-ADEB97081251}"/>
                </a:ext>
              </a:extLst>
            </p:cNvPr>
            <p:cNvSpPr txBox="1"/>
            <p:nvPr/>
          </p:nvSpPr>
          <p:spPr bwMode="auto">
            <a:xfrm>
              <a:off x="5340836" y="3711676"/>
              <a:ext cx="1657220" cy="76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PE">
                  <a:latin typeface="Foco" panose="020B0504050202020203" pitchFamily="34" charset="77"/>
                  <a:cs typeface="Arial" charset="0"/>
                </a:rPr>
                <a:t>Completa Documentación</a:t>
              </a:r>
            </a:p>
            <a:p>
              <a:pPr algn="ctr">
                <a:defRPr/>
              </a:pPr>
              <a:endParaRPr lang="es-PE" sz="1400">
                <a:latin typeface="Foco" panose="020B0504050202020203" pitchFamily="34" charset="77"/>
                <a:cs typeface="Arial" charset="0"/>
              </a:endParaRPr>
            </a:p>
          </p:txBody>
        </p:sp>
        <p:sp>
          <p:nvSpPr>
            <p:cNvPr id="34" name="29 CuadroTexto">
              <a:extLst>
                <a:ext uri="{FF2B5EF4-FFF2-40B4-BE49-F238E27FC236}">
                  <a16:creationId xmlns:a16="http://schemas.microsoft.com/office/drawing/2014/main" id="{B56CCA94-B74D-4588-89C0-5838BEC64065}"/>
                </a:ext>
              </a:extLst>
            </p:cNvPr>
            <p:cNvSpPr txBox="1"/>
            <p:nvPr/>
          </p:nvSpPr>
          <p:spPr bwMode="auto">
            <a:xfrm>
              <a:off x="7171932" y="3684545"/>
              <a:ext cx="1659094" cy="76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PE">
                  <a:latin typeface="Foco" panose="020B0504050202020203" pitchFamily="34" charset="77"/>
                  <a:cs typeface="Arial" charset="0"/>
                </a:rPr>
                <a:t>Audita Expediente</a:t>
              </a:r>
            </a:p>
            <a:p>
              <a:pPr algn="ctr">
                <a:defRPr/>
              </a:pPr>
              <a:endParaRPr lang="es-PE" sz="1400">
                <a:latin typeface="Foco" panose="020B0504050202020203" pitchFamily="34" charset="77"/>
                <a:cs typeface="Arial" charset="0"/>
              </a:endParaRPr>
            </a:p>
          </p:txBody>
        </p:sp>
        <p:sp>
          <p:nvSpPr>
            <p:cNvPr id="29" name="24 CuadroTexto">
              <a:extLst>
                <a:ext uri="{FF2B5EF4-FFF2-40B4-BE49-F238E27FC236}">
                  <a16:creationId xmlns:a16="http://schemas.microsoft.com/office/drawing/2014/main" id="{10D87958-F283-4440-B0CD-39DA978FEC9A}"/>
                </a:ext>
              </a:extLst>
            </p:cNvPr>
            <p:cNvSpPr txBox="1"/>
            <p:nvPr/>
          </p:nvSpPr>
          <p:spPr bwMode="auto">
            <a:xfrm>
              <a:off x="8981871" y="3711676"/>
              <a:ext cx="1659094" cy="76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PE">
                  <a:latin typeface="Foco" panose="020B0504050202020203" pitchFamily="34" charset="77"/>
                  <a:cs typeface="Arial" charset="0"/>
                </a:rPr>
                <a:t>Indemniza Siniestro</a:t>
              </a:r>
            </a:p>
            <a:p>
              <a:pPr algn="ctr">
                <a:defRPr/>
              </a:pPr>
              <a:endParaRPr lang="es-PE" sz="1400" b="1">
                <a:latin typeface="Foco" panose="020B0504050202020203" pitchFamily="34" charset="77"/>
                <a:cs typeface="Arial" charset="0"/>
              </a:endParaRPr>
            </a:p>
          </p:txBody>
        </p:sp>
        <p:sp>
          <p:nvSpPr>
            <p:cNvPr id="24" name="10 CuadroTexto">
              <a:extLst>
                <a:ext uri="{FF2B5EF4-FFF2-40B4-BE49-F238E27FC236}">
                  <a16:creationId xmlns:a16="http://schemas.microsoft.com/office/drawing/2014/main" id="{D7CA8F59-C65A-4B25-8BCA-6C45749C41E0}"/>
                </a:ext>
              </a:extLst>
            </p:cNvPr>
            <p:cNvSpPr txBox="1"/>
            <p:nvPr/>
          </p:nvSpPr>
          <p:spPr bwMode="auto">
            <a:xfrm>
              <a:off x="1641753" y="3674188"/>
              <a:ext cx="185774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PE">
                  <a:latin typeface="Foco" panose="020B0504050202020203" pitchFamily="34" charset="77"/>
                  <a:cs typeface="Arial" charset="0"/>
                </a:rPr>
                <a:t>Avisa Siniestro y Reclama Cobertura</a:t>
              </a:r>
            </a:p>
            <a:p>
              <a:pPr algn="ctr">
                <a:defRPr/>
              </a:pPr>
              <a:endParaRPr lang="es-PE" sz="1400">
                <a:latin typeface="Foco" panose="020B0504050202020203" pitchFamily="34" charset="77"/>
                <a:cs typeface="Arial" charset="0"/>
              </a:endParaRPr>
            </a:p>
          </p:txBody>
        </p:sp>
        <p:pic>
          <p:nvPicPr>
            <p:cNvPr id="46" name="Google Shape;985;p57">
              <a:extLst>
                <a:ext uri="{FF2B5EF4-FFF2-40B4-BE49-F238E27FC236}">
                  <a16:creationId xmlns:a16="http://schemas.microsoft.com/office/drawing/2014/main" id="{03B9EBA8-9510-474A-98DE-2249DB104FB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31102" b="-851"/>
            <a:stretch/>
          </p:blipFill>
          <p:spPr>
            <a:xfrm>
              <a:off x="3827206" y="248518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988;p57">
              <a:extLst>
                <a:ext uri="{FF2B5EF4-FFF2-40B4-BE49-F238E27FC236}">
                  <a16:creationId xmlns:a16="http://schemas.microsoft.com/office/drawing/2014/main" id="{E0352EE1-DD85-480A-922F-9486F4ABF0A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39076"/>
            <a:stretch/>
          </p:blipFill>
          <p:spPr>
            <a:xfrm>
              <a:off x="2032335" y="248518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985;p57">
              <a:extLst>
                <a:ext uri="{FF2B5EF4-FFF2-40B4-BE49-F238E27FC236}">
                  <a16:creationId xmlns:a16="http://schemas.microsoft.com/office/drawing/2014/main" id="{64CA6C55-6B16-4A49-B2C6-BEDFE8CBAB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31102" b="-851"/>
            <a:stretch/>
          </p:blipFill>
          <p:spPr>
            <a:xfrm>
              <a:off x="5592653" y="248518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981;p57">
              <a:extLst>
                <a:ext uri="{FF2B5EF4-FFF2-40B4-BE49-F238E27FC236}">
                  <a16:creationId xmlns:a16="http://schemas.microsoft.com/office/drawing/2014/main" id="{71B2154B-DD78-4D8A-969E-B36FC2BB320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49926"/>
            <a:stretch/>
          </p:blipFill>
          <p:spPr>
            <a:xfrm>
              <a:off x="9194458" y="248518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D4D3D34A-A842-4B73-96D2-BF04D6C6F103}"/>
                </a:ext>
              </a:extLst>
            </p:cNvPr>
            <p:cNvGrpSpPr/>
            <p:nvPr/>
          </p:nvGrpSpPr>
          <p:grpSpPr>
            <a:xfrm>
              <a:off x="7326352" y="2485185"/>
              <a:ext cx="1080000" cy="1080000"/>
              <a:chOff x="7326352" y="2485185"/>
              <a:chExt cx="1080000" cy="1080000"/>
            </a:xfrm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58F4AD95-7F5E-4FCB-8F46-82D6A7C3E7D9}"/>
                  </a:ext>
                </a:extLst>
              </p:cNvPr>
              <p:cNvSpPr/>
              <p:nvPr/>
            </p:nvSpPr>
            <p:spPr>
              <a:xfrm>
                <a:off x="7326352" y="2485185"/>
                <a:ext cx="1080000" cy="1080000"/>
              </a:xfrm>
              <a:prstGeom prst="ellipse">
                <a:avLst/>
              </a:prstGeom>
              <a:ln w="28575">
                <a:solidFill>
                  <a:srgbClr val="0099CC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Google Shape;953;p56">
                <a:extLst>
                  <a:ext uri="{FF2B5EF4-FFF2-40B4-BE49-F238E27FC236}">
                    <a16:creationId xmlns:a16="http://schemas.microsoft.com/office/drawing/2014/main" id="{EE728F1E-D79B-4C27-B00E-17A7A1F4C34F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 bwMode="auto">
              <a:xfrm>
                <a:off x="7549702" y="2724285"/>
                <a:ext cx="633300" cy="60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12 Flecha derecha">
              <a:extLst>
                <a:ext uri="{FF2B5EF4-FFF2-40B4-BE49-F238E27FC236}">
                  <a16:creationId xmlns:a16="http://schemas.microsoft.com/office/drawing/2014/main" id="{26A53812-A393-4C0A-950B-5325A9DF29B7}"/>
                </a:ext>
              </a:extLst>
            </p:cNvPr>
            <p:cNvSpPr/>
            <p:nvPr/>
          </p:nvSpPr>
          <p:spPr bwMode="auto">
            <a:xfrm>
              <a:off x="3274203" y="2953486"/>
              <a:ext cx="358775" cy="287337"/>
            </a:xfrm>
            <a:prstGeom prst="rightArrow">
              <a:avLst/>
            </a:prstGeom>
            <a:solidFill>
              <a:srgbClr val="0069A3"/>
            </a:solidFill>
            <a:ln w="19050">
              <a:solidFill>
                <a:srgbClr val="0069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>
                <a:solidFill>
                  <a:srgbClr val="0069A3"/>
                </a:solidFill>
              </a:endParaRPr>
            </a:p>
          </p:txBody>
        </p:sp>
        <p:sp>
          <p:nvSpPr>
            <p:cNvPr id="30" name="12 Flecha derecha">
              <a:extLst>
                <a:ext uri="{FF2B5EF4-FFF2-40B4-BE49-F238E27FC236}">
                  <a16:creationId xmlns:a16="http://schemas.microsoft.com/office/drawing/2014/main" id="{D424BA21-31AA-4C0D-8836-C5D972D4E5FA}"/>
                </a:ext>
              </a:extLst>
            </p:cNvPr>
            <p:cNvSpPr/>
            <p:nvPr/>
          </p:nvSpPr>
          <p:spPr bwMode="auto">
            <a:xfrm>
              <a:off x="5019923" y="2937461"/>
              <a:ext cx="358775" cy="287337"/>
            </a:xfrm>
            <a:prstGeom prst="rightArrow">
              <a:avLst/>
            </a:prstGeom>
            <a:solidFill>
              <a:srgbClr val="0069A3"/>
            </a:solidFill>
            <a:ln w="19050">
              <a:solidFill>
                <a:srgbClr val="0069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>
                <a:solidFill>
                  <a:srgbClr val="0069A3"/>
                </a:solidFill>
              </a:endParaRPr>
            </a:p>
          </p:txBody>
        </p:sp>
        <p:sp>
          <p:nvSpPr>
            <p:cNvPr id="31" name="12 Flecha derecha">
              <a:extLst>
                <a:ext uri="{FF2B5EF4-FFF2-40B4-BE49-F238E27FC236}">
                  <a16:creationId xmlns:a16="http://schemas.microsoft.com/office/drawing/2014/main" id="{82F61C72-5389-4ED0-B0B5-9E9C154C7BF1}"/>
                </a:ext>
              </a:extLst>
            </p:cNvPr>
            <p:cNvSpPr/>
            <p:nvPr/>
          </p:nvSpPr>
          <p:spPr bwMode="auto">
            <a:xfrm>
              <a:off x="6819697" y="2931770"/>
              <a:ext cx="358775" cy="287337"/>
            </a:xfrm>
            <a:prstGeom prst="rightArrow">
              <a:avLst/>
            </a:prstGeom>
            <a:solidFill>
              <a:srgbClr val="0069A3"/>
            </a:solidFill>
            <a:ln w="19050">
              <a:solidFill>
                <a:srgbClr val="0069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>
                <a:solidFill>
                  <a:srgbClr val="0069A3"/>
                </a:solidFill>
              </a:endParaRPr>
            </a:p>
          </p:txBody>
        </p:sp>
        <p:sp>
          <p:nvSpPr>
            <p:cNvPr id="32" name="12 Flecha derecha">
              <a:extLst>
                <a:ext uri="{FF2B5EF4-FFF2-40B4-BE49-F238E27FC236}">
                  <a16:creationId xmlns:a16="http://schemas.microsoft.com/office/drawing/2014/main" id="{33ACCEA2-82BD-4CD4-AA8F-61D19CD09795}"/>
                </a:ext>
              </a:extLst>
            </p:cNvPr>
            <p:cNvSpPr/>
            <p:nvPr/>
          </p:nvSpPr>
          <p:spPr bwMode="auto">
            <a:xfrm>
              <a:off x="8701276" y="2938462"/>
              <a:ext cx="358775" cy="287337"/>
            </a:xfrm>
            <a:prstGeom prst="rightArrow">
              <a:avLst/>
            </a:prstGeom>
            <a:solidFill>
              <a:srgbClr val="0069A3"/>
            </a:solidFill>
            <a:ln w="19050">
              <a:solidFill>
                <a:srgbClr val="0069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>
                <a:solidFill>
                  <a:srgbClr val="0069A3"/>
                </a:solidFill>
              </a:endParaRPr>
            </a:p>
          </p:txBody>
        </p:sp>
      </p:grpSp>
      <p:sp>
        <p:nvSpPr>
          <p:cNvPr id="3" name="AutoShape 2" descr="Printing free icon">
            <a:extLst>
              <a:ext uri="{FF2B5EF4-FFF2-40B4-BE49-F238E27FC236}">
                <a16:creationId xmlns:a16="http://schemas.microsoft.com/office/drawing/2014/main" id="{FC4D2094-0CF7-01C8-9DA7-3EEC0775F1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6" name="Round Single Corner Rectangle 3">
            <a:extLst>
              <a:ext uri="{FF2B5EF4-FFF2-40B4-BE49-F238E27FC236}">
                <a16:creationId xmlns:a16="http://schemas.microsoft.com/office/drawing/2014/main" id="{6BB2F08E-B986-879A-74A1-A5EF5942C9B8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C93D23-4EBB-90D9-FD48-43725226CC86}"/>
              </a:ext>
            </a:extLst>
          </p:cNvPr>
          <p:cNvSpPr txBox="1"/>
          <p:nvPr/>
        </p:nvSpPr>
        <p:spPr>
          <a:xfrm>
            <a:off x="417264" y="501096"/>
            <a:ext cx="927651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3600" b="1">
                <a:solidFill>
                  <a:prstClr val="white"/>
                </a:solidFill>
                <a:latin typeface="Foco" panose="020B0604020202020204" charset="0"/>
                <a:cs typeface="Calibri"/>
              </a:rPr>
              <a:t>Flujo de Atención de </a:t>
            </a:r>
            <a:r>
              <a:rPr lang="es-ES" sz="3600" b="1">
                <a:solidFill>
                  <a:prstClr val="white"/>
                </a:solidFill>
                <a:latin typeface="Foco"/>
                <a:cs typeface="Calibri"/>
              </a:rPr>
              <a:t>Siniestros Indemnizatorios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5EFD340-B998-4346-1910-56472B198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55CC593-A2BE-2AA7-8AE9-BC9470C0A0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C5B819-A421-4EC5-173C-9EF0C5186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D9DF870-B5BF-56C7-3A0B-0BBFA9648DB7}"/>
              </a:ext>
            </a:extLst>
          </p:cNvPr>
          <p:cNvSpPr txBox="1"/>
          <p:nvPr/>
        </p:nvSpPr>
        <p:spPr>
          <a:xfrm>
            <a:off x="1426454" y="2036065"/>
            <a:ext cx="9720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Cliente/</a:t>
            </a:r>
            <a:r>
              <a:rPr lang="es-PE" sz="2000" b="1" err="1">
                <a:solidFill>
                  <a:srgbClr val="0069A3"/>
                </a:solidFill>
                <a:latin typeface="Foco"/>
                <a:cs typeface="Arial" charset="0"/>
              </a:rPr>
              <a:t>Broker</a:t>
            </a: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            Pacífico             Cliente/</a:t>
            </a:r>
            <a:r>
              <a:rPr lang="es-PE" sz="2000" b="1" err="1">
                <a:solidFill>
                  <a:srgbClr val="0069A3"/>
                </a:solidFill>
                <a:latin typeface="Foco"/>
                <a:cs typeface="Arial" charset="0"/>
              </a:rPr>
              <a:t>Broker</a:t>
            </a: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         Pacífico                  </a:t>
            </a:r>
            <a:r>
              <a:rPr lang="es-PE" sz="2000" b="1" err="1">
                <a:solidFill>
                  <a:srgbClr val="0069A3"/>
                </a:solidFill>
                <a:latin typeface="Foco"/>
                <a:cs typeface="Arial" charset="0"/>
              </a:rPr>
              <a:t>Pacífico</a:t>
            </a:r>
            <a:r>
              <a:rPr lang="es-PE" sz="2000" b="1">
                <a:solidFill>
                  <a:srgbClr val="0069A3"/>
                </a:solidFill>
                <a:latin typeface="Foco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6640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" descr="Printing free icon"/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40" name="3 CuadroTexto">
            <a:extLst>
              <a:ext uri="{FF2B5EF4-FFF2-40B4-BE49-F238E27FC236}">
                <a16:creationId xmlns:a16="http://schemas.microsoft.com/office/drawing/2014/main" id="{1029D92B-727E-45C4-A354-DFDA37EC3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991" y="2324437"/>
            <a:ext cx="43595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PE" sz="2000" b="1">
                <a:solidFill>
                  <a:srgbClr val="0069A3"/>
                </a:solidFill>
                <a:latin typeface="Stag Sans Book" pitchFamily="34" charset="0"/>
              </a:rPr>
              <a:t>En caso de consultas posteriores para continuación del tratamiento del accidente:</a:t>
            </a:r>
          </a:p>
        </p:txBody>
      </p:sp>
      <p:sp>
        <p:nvSpPr>
          <p:cNvPr id="41" name="4 CuadroTexto">
            <a:extLst>
              <a:ext uri="{FF2B5EF4-FFF2-40B4-BE49-F238E27FC236}">
                <a16:creationId xmlns:a16="http://schemas.microsoft.com/office/drawing/2014/main" id="{A054640A-E152-4A8D-90D8-6EBDBD13F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108" y="3956317"/>
            <a:ext cx="66013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800">
                <a:latin typeface="Stag Sans Book" pitchFamily="34" charset="0"/>
              </a:rPr>
              <a:t>Para atenciones ambulatorias posteriores a la emergencia no se solicita Carta de Garantía, sólo en casos complejos como Resonancia, Tomografía, Radiología Invasiva, Rehabilitación y procedimientos Odontológicos que superen el monto de S/ 500.00 incluido IGV.</a:t>
            </a:r>
            <a:endParaRPr lang="es-ES" altLang="es-PE" sz="1200">
              <a:latin typeface="Stag Sans Book" pitchFamily="34" charset="0"/>
            </a:endParaRPr>
          </a:p>
        </p:txBody>
      </p:sp>
      <p:pic>
        <p:nvPicPr>
          <p:cNvPr id="42" name="Picture 3" descr="P:\Dpto Cuentas\URSULA\para ppt\elementos ppt\icono calendario.png">
            <a:extLst>
              <a:ext uri="{FF2B5EF4-FFF2-40B4-BE49-F238E27FC236}">
                <a16:creationId xmlns:a16="http://schemas.microsoft.com/office/drawing/2014/main" id="{1F70698E-3B5B-44EF-B640-05BE6ED3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76" y="2072651"/>
            <a:ext cx="15335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07A7B32-FA47-A51C-768C-B3038ED96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3" name="Round Single Corner Rectangle 3">
            <a:extLst>
              <a:ext uri="{FF2B5EF4-FFF2-40B4-BE49-F238E27FC236}">
                <a16:creationId xmlns:a16="http://schemas.microsoft.com/office/drawing/2014/main" id="{712A45FC-B3A7-A6E9-ACB0-3E8D601F210B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981192-6493-3A4F-BE9E-59F6A7A5FF08}"/>
              </a:ext>
            </a:extLst>
          </p:cNvPr>
          <p:cNvSpPr txBox="1"/>
          <p:nvPr/>
        </p:nvSpPr>
        <p:spPr>
          <a:xfrm>
            <a:off x="417264" y="501096"/>
            <a:ext cx="671344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PE" sz="3600" b="1">
                <a:solidFill>
                  <a:prstClr val="white"/>
                </a:solidFill>
                <a:latin typeface="Foco"/>
                <a:cs typeface="Calibri"/>
              </a:rPr>
              <a:t>Continuación de Tratamientos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F83921-7D4A-AF9F-0C19-EFD82BA7B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222FBC-7664-E34E-DAE2-B488716E4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5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2" name="Round Single Corner Rectangle 3">
            <a:extLst>
              <a:ext uri="{FF2B5EF4-FFF2-40B4-BE49-F238E27FC236}">
                <a16:creationId xmlns:a16="http://schemas.microsoft.com/office/drawing/2014/main" id="{C124CD19-0C2A-2FE8-EA96-21D4098907CD}"/>
              </a:ext>
            </a:extLst>
          </p:cNvPr>
          <p:cNvSpPr/>
          <p:nvPr/>
        </p:nvSpPr>
        <p:spPr>
          <a:xfrm rot="16200000" flipH="1" flipV="1">
            <a:off x="509826" y="-137870"/>
            <a:ext cx="5774849" cy="6794498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F030E3-2B49-18A0-AEF5-25C0617B0A61}"/>
              </a:ext>
            </a:extLst>
          </p:cNvPr>
          <p:cNvSpPr txBox="1"/>
          <p:nvPr/>
        </p:nvSpPr>
        <p:spPr>
          <a:xfrm>
            <a:off x="440415" y="2274839"/>
            <a:ext cx="565558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PE" sz="7200" b="1">
                <a:solidFill>
                  <a:prstClr val="white"/>
                </a:solidFill>
                <a:latin typeface="Foco"/>
                <a:ea typeface="+mn-lt"/>
                <a:cs typeface="+mn-lt"/>
              </a:rPr>
              <a:t>Encuesta de Satisfac</a:t>
            </a:r>
            <a:r>
              <a:rPr lang="es-PE" sz="7200" b="1">
                <a:solidFill>
                  <a:prstClr val="white"/>
                </a:solidFill>
                <a:latin typeface="Foco"/>
                <a:ea typeface="Calibri"/>
                <a:cs typeface="Calibri"/>
              </a:rPr>
              <a:t>ción</a:t>
            </a:r>
            <a:endParaRPr lang="es-ES" sz="4400">
              <a:solidFill>
                <a:prstClr val="white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834E61C-CEC3-D7DC-095F-6F3949A97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26B1956-B1A5-38B9-AC7F-B3AAD695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2A72CA-C413-8800-01C4-AC8DCB32D9CF}"/>
              </a:ext>
            </a:extLst>
          </p:cNvPr>
          <p:cNvSpPr txBox="1"/>
          <p:nvPr/>
        </p:nvSpPr>
        <p:spPr>
          <a:xfrm>
            <a:off x="7281003" y="969411"/>
            <a:ext cx="398450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PE" sz="2400">
                <a:solidFill>
                  <a:srgbClr val="00B050"/>
                </a:solidFill>
                <a:latin typeface="Foco"/>
                <a:ea typeface="Calibri"/>
                <a:cs typeface="Calibri"/>
              </a:rPr>
              <a:t>¡Ayúdanos a mejorar tu experiencia!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78F9C1-7BB9-B3A7-7D31-DA4F697AF9CB}"/>
              </a:ext>
            </a:extLst>
          </p:cNvPr>
          <p:cNvSpPr txBox="1"/>
          <p:nvPr/>
        </p:nvSpPr>
        <p:spPr>
          <a:xfrm>
            <a:off x="440415" y="855720"/>
            <a:ext cx="612821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PE" sz="3600" b="1">
                <a:solidFill>
                  <a:prstClr val="white"/>
                </a:solidFill>
                <a:latin typeface="Foco"/>
                <a:ea typeface="+mn-lt"/>
                <a:cs typeface="+mn-lt"/>
              </a:rPr>
              <a:t>¡Gracias por tu participación!</a:t>
            </a:r>
            <a:endParaRPr lang="es-ES" sz="3600">
              <a:solidFill>
                <a:prstClr val="white"/>
              </a:solidFill>
              <a:cs typeface="Calibri"/>
            </a:endParaRPr>
          </a:p>
        </p:txBody>
      </p:sp>
      <p:pic>
        <p:nvPicPr>
          <p:cNvPr id="3074" name="Picture 2" descr="Código QR para Encuesta de Satisfacción">
            <a:extLst>
              <a:ext uri="{FF2B5EF4-FFF2-40B4-BE49-F238E27FC236}">
                <a16:creationId xmlns:a16="http://schemas.microsoft.com/office/drawing/2014/main" id="{5EF0E943-4101-08CA-2B57-1818285B9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00" y="216437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569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5C30507C-4E89-3710-BAA8-E0D6C871F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00"/>
          <a:stretch/>
        </p:blipFill>
        <p:spPr>
          <a:xfrm>
            <a:off x="9345011" y="3380242"/>
            <a:ext cx="2846989" cy="3249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9B1BA0-15C9-56A2-0CE1-656A1344D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95"/>
          <a:stretch/>
        </p:blipFill>
        <p:spPr>
          <a:xfrm flipH="1">
            <a:off x="0" y="315596"/>
            <a:ext cx="2630688" cy="3255546"/>
          </a:xfrm>
          <a:prstGeom prst="rect">
            <a:avLst/>
          </a:prstGeom>
        </p:spPr>
      </p:pic>
      <p:pic>
        <p:nvPicPr>
          <p:cNvPr id="18" name="Imagen 17" descr="Un grupo de personas haciendo gestos con la mano&#10;&#10;Descripción generada automáticamente">
            <a:extLst>
              <a:ext uri="{FF2B5EF4-FFF2-40B4-BE49-F238E27FC236}">
                <a16:creationId xmlns:a16="http://schemas.microsoft.com/office/drawing/2014/main" id="{BE0ECF49-AD19-2D3B-C365-9E8A9D9E6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21070"/>
          <a:stretch/>
        </p:blipFill>
        <p:spPr>
          <a:xfrm>
            <a:off x="0" y="856297"/>
            <a:ext cx="12192000" cy="5145405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C630263F-2207-39DF-5222-E0E15030CE0E}"/>
              </a:ext>
            </a:extLst>
          </p:cNvPr>
          <p:cNvSpPr/>
          <p:nvPr/>
        </p:nvSpPr>
        <p:spPr>
          <a:xfrm>
            <a:off x="0" y="856296"/>
            <a:ext cx="12192000" cy="5145405"/>
          </a:xfrm>
          <a:prstGeom prst="rect">
            <a:avLst/>
          </a:prstGeom>
          <a:solidFill>
            <a:schemeClr val="bg2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992AF56-6B34-2276-E391-6DB5E81E6154}"/>
              </a:ext>
            </a:extLst>
          </p:cNvPr>
          <p:cNvSpPr txBox="1"/>
          <p:nvPr/>
        </p:nvSpPr>
        <p:spPr>
          <a:xfrm>
            <a:off x="4244371" y="2640378"/>
            <a:ext cx="3703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PE" sz="7200" b="1">
                <a:solidFill>
                  <a:schemeClr val="bg1"/>
                </a:solidFill>
                <a:latin typeface="Foco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3051751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AC7AF809-9048-4D09-3D25-962AC7EE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08" y="1855421"/>
            <a:ext cx="4035188" cy="1402129"/>
          </a:xfrm>
          <a:prstGeom prst="rect">
            <a:avLst/>
          </a:prstGeom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9BCE7D43-20A7-2C52-33E4-6CE060DAF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07" y="3981450"/>
            <a:ext cx="4035189" cy="868427"/>
          </a:xfrm>
          <a:prstGeom prst="rect">
            <a:avLst/>
          </a:prstGeom>
        </p:spPr>
      </p:pic>
      <p:sp>
        <p:nvSpPr>
          <p:cNvPr id="4" name="AutoShape 2" descr="Printing free icon">
            <a:extLst>
              <a:ext uri="{FF2B5EF4-FFF2-40B4-BE49-F238E27FC236}">
                <a16:creationId xmlns:a16="http://schemas.microsoft.com/office/drawing/2014/main" id="{DA4CD1B8-8E15-308D-2EC1-C8B2C3FD0D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5" name="AutoShape 2" descr="Printing free icon">
            <a:extLst>
              <a:ext uri="{FF2B5EF4-FFF2-40B4-BE49-F238E27FC236}">
                <a16:creationId xmlns:a16="http://schemas.microsoft.com/office/drawing/2014/main" id="{21216703-3EB6-EDE9-C1BE-8267517D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6" name="AutoShape 2" descr="Printing free icon">
            <a:extLst>
              <a:ext uri="{FF2B5EF4-FFF2-40B4-BE49-F238E27FC236}">
                <a16:creationId xmlns:a16="http://schemas.microsoft.com/office/drawing/2014/main" id="{22D34FCD-A284-FC5F-2AE5-1A67DDEAD4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B454276-5DD7-CFF3-3A6A-008CCB6F6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8" name="AutoShape 2" descr="Printing free icon">
            <a:extLst>
              <a:ext uri="{FF2B5EF4-FFF2-40B4-BE49-F238E27FC236}">
                <a16:creationId xmlns:a16="http://schemas.microsoft.com/office/drawing/2014/main" id="{C6E962B8-1B2F-6486-57C9-ADF78C981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9" name="AutoShape 2" descr="Printing free icon">
            <a:extLst>
              <a:ext uri="{FF2B5EF4-FFF2-40B4-BE49-F238E27FC236}">
                <a16:creationId xmlns:a16="http://schemas.microsoft.com/office/drawing/2014/main" id="{CEECA7B1-24FA-5ADB-ECF8-3D6EAA6F6F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10" name="AutoShape 2" descr="Printing free icon">
            <a:extLst>
              <a:ext uri="{FF2B5EF4-FFF2-40B4-BE49-F238E27FC236}">
                <a16:creationId xmlns:a16="http://schemas.microsoft.com/office/drawing/2014/main" id="{5A515847-E81C-5129-3A17-4DA36F43F6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681" y="27456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700BF9C-922D-2978-2CD1-3C7ABB821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BD791DE-94E1-38EC-3C5D-AE2F28EC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1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diagonales redondeadas 2">
            <a:extLst>
              <a:ext uri="{FF2B5EF4-FFF2-40B4-BE49-F238E27FC236}">
                <a16:creationId xmlns:a16="http://schemas.microsoft.com/office/drawing/2014/main" id="{98E6B805-241D-2961-0951-BCD89B75D9B5}"/>
              </a:ext>
            </a:extLst>
          </p:cNvPr>
          <p:cNvSpPr/>
          <p:nvPr/>
        </p:nvSpPr>
        <p:spPr>
          <a:xfrm>
            <a:off x="1447395" y="2425299"/>
            <a:ext cx="7519210" cy="496882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rgbClr val="8B8D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s-PE" sz="2000" dirty="0">
                <a:solidFill>
                  <a:srgbClr val="8B8D8E"/>
                </a:solidFill>
                <a:latin typeface="Foco" panose="020B0504050202020203" pitchFamily="34" charset="0"/>
              </a:rPr>
              <a:t>Conceptos generales Accidentes Colectivos</a:t>
            </a:r>
          </a:p>
        </p:txBody>
      </p:sp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A1C3E5B4-DA89-6184-C817-371CC19E65BF}"/>
              </a:ext>
            </a:extLst>
          </p:cNvPr>
          <p:cNvSpPr/>
          <p:nvPr/>
        </p:nvSpPr>
        <p:spPr>
          <a:xfrm>
            <a:off x="1802995" y="3094695"/>
            <a:ext cx="7519210" cy="496882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>
                <a:solidFill>
                  <a:srgbClr val="0099CC"/>
                </a:solidFill>
                <a:latin typeface="Foco" panose="020B0504050202020203" pitchFamily="34" charset="0"/>
              </a:rPr>
              <a:t>2. Nueva herramienta digital</a:t>
            </a:r>
          </a:p>
        </p:txBody>
      </p:sp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AF0F87D4-1374-04BC-6E56-989817AA82E2}"/>
              </a:ext>
            </a:extLst>
          </p:cNvPr>
          <p:cNvSpPr/>
          <p:nvPr/>
        </p:nvSpPr>
        <p:spPr>
          <a:xfrm>
            <a:off x="2285595" y="3760620"/>
            <a:ext cx="7519210" cy="496882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rgbClr val="3CAD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>
                <a:solidFill>
                  <a:srgbClr val="3CAD4C"/>
                </a:solidFill>
                <a:latin typeface="Foco" panose="020B0504050202020203" pitchFamily="34" charset="0"/>
              </a:rPr>
              <a:t>3. Atención de siniestros</a:t>
            </a:r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27B20914-5DDB-20BA-88EA-0AA1573694D6}"/>
              </a:ext>
            </a:extLst>
          </p:cNvPr>
          <p:cNvSpPr/>
          <p:nvPr/>
        </p:nvSpPr>
        <p:spPr>
          <a:xfrm>
            <a:off x="2782714" y="4438719"/>
            <a:ext cx="7519210" cy="496882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solidFill>
              <a:srgbClr val="E768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dirty="0">
                <a:solidFill>
                  <a:srgbClr val="E76829"/>
                </a:solidFill>
                <a:latin typeface="Foco" panose="020B0504050202020203" pitchFamily="34" charset="0"/>
              </a:rPr>
              <a:t>4. </a:t>
            </a:r>
            <a:r>
              <a:rPr lang="es-PE" sz="2000" dirty="0" err="1">
                <a:solidFill>
                  <a:srgbClr val="E76829"/>
                </a:solidFill>
                <a:latin typeface="Foco" panose="020B0504050202020203" pitchFamily="34" charset="0"/>
              </a:rPr>
              <a:t>Kahoot</a:t>
            </a:r>
            <a:endParaRPr lang="es-PE" sz="2000" dirty="0">
              <a:solidFill>
                <a:srgbClr val="E76829"/>
              </a:solidFill>
              <a:latin typeface="Foco" panose="020B0504050202020203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304CA44-A9B9-BC9E-CF6D-234E49FB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45D7D0-D14D-D60E-CE9F-DE706DC65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9" name="Round Single Corner Rectangle 3">
            <a:extLst>
              <a:ext uri="{FF2B5EF4-FFF2-40B4-BE49-F238E27FC236}">
                <a16:creationId xmlns:a16="http://schemas.microsoft.com/office/drawing/2014/main" id="{D1CEBB9D-65FA-6A98-AE5A-90373FA50AE5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01B104-D07D-0C99-F066-AF80932A0758}"/>
              </a:ext>
            </a:extLst>
          </p:cNvPr>
          <p:cNvSpPr txBox="1"/>
          <p:nvPr/>
        </p:nvSpPr>
        <p:spPr>
          <a:xfrm>
            <a:off x="430989" y="452621"/>
            <a:ext cx="18748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4200" b="1" dirty="0">
                <a:solidFill>
                  <a:schemeClr val="bg1"/>
                </a:solidFill>
                <a:latin typeface="Foco"/>
              </a:rPr>
              <a:t>Agenda</a:t>
            </a:r>
            <a:endParaRPr kumimoji="0" lang="es-PE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00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1BC054-5315-8008-9A64-6B695DC18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4323A4-3656-37B7-BAD0-AE562C306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95"/>
          <a:stretch/>
        </p:blipFill>
        <p:spPr>
          <a:xfrm>
            <a:off x="9561312" y="1130845"/>
            <a:ext cx="2630688" cy="3255546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2D7A6EC6-68B8-3EE2-55E2-7318496DB9F0}"/>
              </a:ext>
            </a:extLst>
          </p:cNvPr>
          <p:cNvSpPr/>
          <p:nvPr/>
        </p:nvSpPr>
        <p:spPr>
          <a:xfrm>
            <a:off x="8053799" y="2360320"/>
            <a:ext cx="3277792" cy="3251061"/>
          </a:xfrm>
          <a:prstGeom prst="ellipse">
            <a:avLst/>
          </a:prstGeom>
          <a:solidFill>
            <a:srgbClr val="3CAD4C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26BD954-EA8D-C340-08F2-4C383970B49B}"/>
              </a:ext>
            </a:extLst>
          </p:cNvPr>
          <p:cNvSpPr/>
          <p:nvPr/>
        </p:nvSpPr>
        <p:spPr>
          <a:xfrm>
            <a:off x="0" y="2185986"/>
            <a:ext cx="12192000" cy="2486025"/>
          </a:xfrm>
          <a:prstGeom prst="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1E571A-FEE9-0659-7EF8-50CF734A0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0CCCA73B-97A6-5AB0-6944-6237826FA7F1}"/>
              </a:ext>
            </a:extLst>
          </p:cNvPr>
          <p:cNvSpPr/>
          <p:nvPr/>
        </p:nvSpPr>
        <p:spPr>
          <a:xfrm>
            <a:off x="570904" y="730389"/>
            <a:ext cx="5563196" cy="5378171"/>
          </a:xfrm>
          <a:prstGeom prst="ellipse">
            <a:avLst/>
          </a:prstGeom>
          <a:solidFill>
            <a:srgbClr val="8B8D8E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248B4DD-37B0-5734-A4FD-14455DD0FD88}"/>
              </a:ext>
            </a:extLst>
          </p:cNvPr>
          <p:cNvGrpSpPr/>
          <p:nvPr/>
        </p:nvGrpSpPr>
        <p:grpSpPr>
          <a:xfrm>
            <a:off x="6824637" y="2891729"/>
            <a:ext cx="4543493" cy="1055490"/>
            <a:chOff x="6705004" y="2901786"/>
            <a:chExt cx="4543493" cy="1055490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E5B8725-03FB-9F1F-086E-9FBD9DCB5829}"/>
                </a:ext>
              </a:extLst>
            </p:cNvPr>
            <p:cNvSpPr txBox="1"/>
            <p:nvPr/>
          </p:nvSpPr>
          <p:spPr>
            <a:xfrm>
              <a:off x="6705004" y="2901786"/>
              <a:ext cx="41207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4400" b="1">
                  <a:solidFill>
                    <a:schemeClr val="bg1"/>
                  </a:solidFill>
                  <a:latin typeface="Foco"/>
                </a:rPr>
                <a:t>Diego Escobar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73B4FFFB-CB17-8CA7-A2A8-127AA8BD25AB}"/>
                </a:ext>
              </a:extLst>
            </p:cNvPr>
            <p:cNvSpPr txBox="1"/>
            <p:nvPr/>
          </p:nvSpPr>
          <p:spPr>
            <a:xfrm>
              <a:off x="6788109" y="3557166"/>
              <a:ext cx="44603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PE" sz="2000" err="1">
                  <a:solidFill>
                    <a:schemeClr val="bg1"/>
                  </a:solidFill>
                  <a:latin typeface="Foco light"/>
                </a:rPr>
                <a:t>Product</a:t>
              </a:r>
              <a:r>
                <a:rPr lang="es-PE" sz="2000">
                  <a:solidFill>
                    <a:schemeClr val="bg1"/>
                  </a:solidFill>
                  <a:latin typeface="Foco light"/>
                </a:rPr>
                <a:t> </a:t>
              </a:r>
              <a:r>
                <a:rPr lang="es-PE" sz="2000" err="1">
                  <a:solidFill>
                    <a:schemeClr val="bg1"/>
                  </a:solidFill>
                  <a:latin typeface="Foco light"/>
                </a:rPr>
                <a:t>Owner</a:t>
              </a:r>
              <a:r>
                <a:rPr lang="es-PE" sz="2000">
                  <a:solidFill>
                    <a:schemeClr val="bg1"/>
                  </a:solidFill>
                  <a:latin typeface="Foco light"/>
                </a:rPr>
                <a:t> de Accidentes Personales</a:t>
              </a:r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464A2845-0FC3-D1E5-92CC-41396EDF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7283E2C-8A49-46F8-E72B-43C98707E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pic>
        <p:nvPicPr>
          <p:cNvPr id="4" name="Imagen 3" descr="Una persona en traj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EF1D64FB-9756-0D93-1D2E-01DAB4625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4752" r="9862" b="50000"/>
          <a:stretch>
            <a:fillRect/>
          </a:stretch>
        </p:blipFill>
        <p:spPr>
          <a:xfrm>
            <a:off x="765710" y="889691"/>
            <a:ext cx="5099077" cy="5059565"/>
          </a:xfrm>
          <a:prstGeom prst="ellipse">
            <a:avLst/>
          </a:prstGeom>
          <a:ln w="63500" cap="rnd">
            <a:noFill/>
          </a:ln>
          <a:effectLst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032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DB4F237-70C9-EDEA-BA92-45760DF59B0F}"/>
              </a:ext>
            </a:extLst>
          </p:cNvPr>
          <p:cNvGrpSpPr/>
          <p:nvPr/>
        </p:nvGrpSpPr>
        <p:grpSpPr>
          <a:xfrm flipH="1">
            <a:off x="1999" y="978445"/>
            <a:ext cx="3896901" cy="4632936"/>
            <a:chOff x="3278599" y="978445"/>
            <a:chExt cx="3896901" cy="463293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89B1BA0-15C9-56A2-0CE1-656A1344D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9795"/>
            <a:stretch/>
          </p:blipFill>
          <p:spPr>
            <a:xfrm>
              <a:off x="4544812" y="978445"/>
              <a:ext cx="2630688" cy="3255546"/>
            </a:xfrm>
            <a:prstGeom prst="rect">
              <a:avLst/>
            </a:prstGeom>
          </p:spPr>
        </p:pic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84470D1-6B35-683C-8AB2-2422236D41DF}"/>
                </a:ext>
              </a:extLst>
            </p:cNvPr>
            <p:cNvSpPr/>
            <p:nvPr/>
          </p:nvSpPr>
          <p:spPr>
            <a:xfrm>
              <a:off x="3278599" y="2360320"/>
              <a:ext cx="3277792" cy="3251061"/>
            </a:xfrm>
            <a:prstGeom prst="ellipse">
              <a:avLst/>
            </a:prstGeom>
            <a:solidFill>
              <a:srgbClr val="3CAD4C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48F1B25C-26B9-8126-125E-029CCE4CE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6B043DE3-E793-3834-5F9E-2C8E1CB4C4E1}"/>
              </a:ext>
            </a:extLst>
          </p:cNvPr>
          <p:cNvSpPr/>
          <p:nvPr/>
        </p:nvSpPr>
        <p:spPr>
          <a:xfrm>
            <a:off x="0" y="2185986"/>
            <a:ext cx="7912100" cy="201680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B8D8E"/>
          </a:solidFill>
          <a:ln>
            <a:solidFill>
              <a:srgbClr val="8B8D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 indent="-457200"/>
            <a:r>
              <a:rPr lang="es-PE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oco" panose="020B0504050202020203" pitchFamily="34" charset="0"/>
              </a:rPr>
              <a:t>1. Productos de Accidentes Grupales</a:t>
            </a:r>
          </a:p>
        </p:txBody>
      </p:sp>
      <p:pic>
        <p:nvPicPr>
          <p:cNvPr id="9" name="Imagen 8" descr="Imagen que contiene persona, hombre, interior, parado&#10;&#10;Descripción generada automáticamente">
            <a:extLst>
              <a:ext uri="{FF2B5EF4-FFF2-40B4-BE49-F238E27FC236}">
                <a16:creationId xmlns:a16="http://schemas.microsoft.com/office/drawing/2014/main" id="{BEBE4F76-9F51-B1F3-49B5-B792A8D2F2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t="2822" r="4943" b="3220"/>
          <a:stretch/>
        </p:blipFill>
        <p:spPr>
          <a:xfrm>
            <a:off x="7175500" y="683920"/>
            <a:ext cx="5160754" cy="5072706"/>
          </a:xfrm>
          <a:prstGeom prst="ellipse">
            <a:avLst/>
          </a:prstGeom>
          <a:ln>
            <a:solidFill>
              <a:srgbClr val="8B8D8E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1C9CDA-E0E2-2317-BCFE-D2EDC903C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4F36F64-5349-C8A5-0B0F-EC5C3672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7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317CC-F192-44E7-B97F-BAD5141A1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slizar ">
            <a:extLst>
              <a:ext uri="{FF2B5EF4-FFF2-40B4-BE49-F238E27FC236}">
                <a16:creationId xmlns:a16="http://schemas.microsoft.com/office/drawing/2014/main" id="{8CB6C4FE-0A7A-FA1F-3B4B-B575E8A6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18" y="234954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629DDD5-F0FD-B8DF-C594-F1A2B3A8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2" name="Round Single Corner Rectangle 3">
            <a:extLst>
              <a:ext uri="{FF2B5EF4-FFF2-40B4-BE49-F238E27FC236}">
                <a16:creationId xmlns:a16="http://schemas.microsoft.com/office/drawing/2014/main" id="{15F44548-F432-0A43-448F-5DB41EBACDAA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93651F-FD3C-0327-AD46-5B98D2730554}"/>
              </a:ext>
            </a:extLst>
          </p:cNvPr>
          <p:cNvSpPr txBox="1"/>
          <p:nvPr/>
        </p:nvSpPr>
        <p:spPr>
          <a:xfrm>
            <a:off x="430989" y="452621"/>
            <a:ext cx="51014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4200" b="1" dirty="0">
                <a:solidFill>
                  <a:schemeClr val="bg1"/>
                </a:solidFill>
                <a:latin typeface="Foco"/>
              </a:rPr>
              <a:t>Conceptos básicos</a:t>
            </a:r>
            <a:endParaRPr kumimoji="0" lang="es-PE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09F1E1E4-8D12-F7B5-C282-2F0C60EB619E}"/>
              </a:ext>
            </a:extLst>
          </p:cNvPr>
          <p:cNvSpPr txBox="1"/>
          <p:nvPr/>
        </p:nvSpPr>
        <p:spPr>
          <a:xfrm>
            <a:off x="488952" y="1545021"/>
            <a:ext cx="502124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s-PE"/>
            </a:defPPr>
            <a:lvl1pPr marL="0" marR="0" lvl="0" indent="1270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-5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oco"/>
                <a:ea typeface="Foco"/>
                <a:cs typeface="Foco"/>
              </a:defRPr>
            </a:lvl1pPr>
          </a:lstStyle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3200" b="1" i="0" u="none" strike="noStrike" kern="0" cap="none" spc="-5" normalizeH="0" baseline="0" noProof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Foco" panose="020B0504050202020203" pitchFamily="34" charset="0"/>
                <a:sym typeface="Foco"/>
              </a:rPr>
              <a:t>Accidente Personal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7E864B3-18C3-7933-EDBA-C18D5311CC3F}"/>
              </a:ext>
            </a:extLst>
          </p:cNvPr>
          <p:cNvSpPr txBox="1"/>
          <p:nvPr/>
        </p:nvSpPr>
        <p:spPr>
          <a:xfrm>
            <a:off x="2760412" y="2274257"/>
            <a:ext cx="853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Foco" panose="020B0504050202020203" pitchFamily="34" charset="0"/>
              </a:rPr>
              <a:t>Toda lesión corporal producida por una acción imprevista, fortuita y/u ocasional, de una fuerza externa que obra súbitamente sobre la persona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Foco" panose="020B0504050202020203" pitchFamily="34" charset="0"/>
              </a:rPr>
              <a:t>independientemente de su voluntad y que pueda ser determinada por los médicos de una manera cierta.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F08740A-A561-1D36-EF09-5FD01877D7A3}"/>
              </a:ext>
            </a:extLst>
          </p:cNvPr>
          <p:cNvSpPr txBox="1"/>
          <p:nvPr/>
        </p:nvSpPr>
        <p:spPr>
          <a:xfrm>
            <a:off x="2787283" y="3960063"/>
            <a:ext cx="85089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algn="just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Foco" panose="020B0504050202020203" pitchFamily="34" charset="0"/>
              </a:defRPr>
            </a:lvl1pPr>
          </a:lstStyle>
          <a:p>
            <a:pPr>
              <a:defRPr/>
            </a:pPr>
            <a:r>
              <a:rPr lang="es-ES" b="1" kern="0">
                <a:solidFill>
                  <a:srgbClr val="E76829"/>
                </a:solidFill>
              </a:rPr>
              <a:t>¿Qué son los productos de Accidentes Grupales?</a:t>
            </a:r>
          </a:p>
          <a:p>
            <a:pPr>
              <a:defRPr/>
            </a:pPr>
            <a:endParaRPr lang="es-ES" b="1" kern="0">
              <a:solidFill>
                <a:srgbClr val="E76829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kern="0">
                <a:solidFill>
                  <a:schemeClr val="tx1"/>
                </a:solidFill>
              </a:rPr>
              <a:t>Son seguros que brindan protección económica ante lesiones, invalidez o fallecimiento por accidente.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kern="0">
                <a:solidFill>
                  <a:schemeClr val="tx1"/>
                </a:solidFill>
              </a:rPr>
              <a:t>Diseñados para cubrir riesgos imprevistos que afectan la integridad física del asegurado.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E5FB8C1-0F10-F362-CBFC-4A6B58353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10F6C75-136C-8FCD-E2BD-76556A7F6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5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24C15-14DC-039D-0548-A0F435B6E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C7B484C-2942-55B7-956E-A8E8D18D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2" name="Round Single Corner Rectangle 3">
            <a:extLst>
              <a:ext uri="{FF2B5EF4-FFF2-40B4-BE49-F238E27FC236}">
                <a16:creationId xmlns:a16="http://schemas.microsoft.com/office/drawing/2014/main" id="{B346863E-4F70-7FC0-7D7A-32FAADC97347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67EE96-6DB8-8AFB-6D50-8DC029422B6E}"/>
              </a:ext>
            </a:extLst>
          </p:cNvPr>
          <p:cNvSpPr txBox="1"/>
          <p:nvPr/>
        </p:nvSpPr>
        <p:spPr>
          <a:xfrm>
            <a:off x="430989" y="452621"/>
            <a:ext cx="56578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4200" b="1">
                <a:solidFill>
                  <a:schemeClr val="bg1"/>
                </a:solidFill>
                <a:latin typeface="Foco"/>
              </a:rPr>
              <a:t>Productos de Accidentes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92317CC-CB77-162D-34F3-016BC8C6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CDC05E7-A396-F1DE-F26D-A1DC1E0EB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26" y="6290991"/>
            <a:ext cx="2584679" cy="496882"/>
          </a:xfrm>
          <a:prstGeom prst="rect">
            <a:avLst/>
          </a:prstGeom>
        </p:spPr>
      </p:pic>
      <p:sp>
        <p:nvSpPr>
          <p:cNvPr id="23" name="object 8">
            <a:extLst>
              <a:ext uri="{FF2B5EF4-FFF2-40B4-BE49-F238E27FC236}">
                <a16:creationId xmlns:a16="http://schemas.microsoft.com/office/drawing/2014/main" id="{3C3D4F56-6F21-B634-1F28-FF4FFE045DFC}"/>
              </a:ext>
            </a:extLst>
          </p:cNvPr>
          <p:cNvSpPr txBox="1"/>
          <p:nvPr/>
        </p:nvSpPr>
        <p:spPr>
          <a:xfrm>
            <a:off x="488952" y="1545021"/>
            <a:ext cx="844549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s-PE"/>
            </a:defPPr>
            <a:lvl1pPr marL="0" marR="0" lvl="0" indent="1270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-5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oco"/>
                <a:ea typeface="Foco"/>
                <a:cs typeface="Foco"/>
              </a:defRPr>
            </a:lvl1pPr>
          </a:lstStyle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PE" b="1" i="0" u="none" strike="noStrike" kern="0" cap="none" spc="-5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Foco" panose="020B0504050202020203" pitchFamily="34" charset="0"/>
              <a:sym typeface="Foco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D23A9E-DD2C-DDB9-5CD9-624154EB5062}"/>
              </a:ext>
            </a:extLst>
          </p:cNvPr>
          <p:cNvSpPr txBox="1"/>
          <p:nvPr/>
        </p:nvSpPr>
        <p:spPr>
          <a:xfrm>
            <a:off x="3251199" y="2253590"/>
            <a:ext cx="7141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Foco" panose="020B0504050202020203" pitchFamily="34" charset="0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Protege a los empleados de las empresas y/o grupo de personas que realizan cualquier tipo de actividad en común, frente a un accidente.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2893C69-FB33-1CC9-C4CB-2FA67F0AC948}"/>
              </a:ext>
            </a:extLst>
          </p:cNvPr>
          <p:cNvSpPr txBox="1"/>
          <p:nvPr/>
        </p:nvSpPr>
        <p:spPr>
          <a:xfrm>
            <a:off x="3251198" y="3965660"/>
            <a:ext cx="71410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Foco" panose="020B0504050202020203" pitchFamily="34" charset="0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Protege a una persona contra el riesgo de accidentes en cualquier tipo de actividad.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DCB95ED7-1D44-69D0-4165-A1364BD9AD0D}"/>
              </a:ext>
            </a:extLst>
          </p:cNvPr>
          <p:cNvSpPr/>
          <p:nvPr/>
        </p:nvSpPr>
        <p:spPr>
          <a:xfrm>
            <a:off x="857092" y="2245412"/>
            <a:ext cx="2074794" cy="1025183"/>
          </a:xfrm>
          <a:prstGeom prst="roundRect">
            <a:avLst/>
          </a:prstGeom>
          <a:solidFill>
            <a:srgbClr val="E768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latin typeface="Foco" panose="020B0504050202020203"/>
                <a:cs typeface="Arial" panose="020B0604020202020204" pitchFamily="34" charset="0"/>
              </a:rPr>
              <a:t>Accidentes Colectivos (ACCO)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36D8B1A5-4FAF-5DA0-8A30-51B5D159E01F}"/>
              </a:ext>
            </a:extLst>
          </p:cNvPr>
          <p:cNvSpPr/>
          <p:nvPr/>
        </p:nvSpPr>
        <p:spPr>
          <a:xfrm>
            <a:off x="857093" y="3764889"/>
            <a:ext cx="2074792" cy="1025183"/>
          </a:xfrm>
          <a:prstGeom prst="roundRect">
            <a:avLst/>
          </a:prstGeom>
          <a:solidFill>
            <a:srgbClr val="8B8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>
                <a:latin typeface="Foco" panose="020B0504050202020203"/>
                <a:cs typeface="Arial" panose="020B0604020202020204" pitchFamily="34" charset="0"/>
              </a:rPr>
              <a:t>Accidente Individual (ACCI)</a:t>
            </a:r>
          </a:p>
        </p:txBody>
      </p:sp>
    </p:spTree>
    <p:extLst>
      <p:ext uri="{BB962C8B-B14F-4D97-AF65-F5344CB8AC3E}">
        <p14:creationId xmlns:p14="http://schemas.microsoft.com/office/powerpoint/2010/main" val="389219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35346D-E27F-AF74-DE55-B8B42FC25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AF022C6-1011-2EFF-9E80-2CF164E6F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65"/>
            <a:ext cx="12192000" cy="91798"/>
          </a:xfrm>
          <a:prstGeom prst="rect">
            <a:avLst/>
          </a:prstGeom>
        </p:spPr>
      </p:pic>
      <p:sp>
        <p:nvSpPr>
          <p:cNvPr id="2" name="Round Single Corner Rectangle 3">
            <a:extLst>
              <a:ext uri="{FF2B5EF4-FFF2-40B4-BE49-F238E27FC236}">
                <a16:creationId xmlns:a16="http://schemas.microsoft.com/office/drawing/2014/main" id="{15F7DEDC-688C-35C4-678B-2AAE86C2E8AE}"/>
              </a:ext>
            </a:extLst>
          </p:cNvPr>
          <p:cNvSpPr/>
          <p:nvPr/>
        </p:nvSpPr>
        <p:spPr>
          <a:xfrm rot="16200000" flipH="1" flipV="1">
            <a:off x="5519001" y="-5147046"/>
            <a:ext cx="900000" cy="11937999"/>
          </a:xfrm>
          <a:prstGeom prst="round1Rect">
            <a:avLst>
              <a:gd name="adj" fmla="val 50000"/>
            </a:avLst>
          </a:prstGeom>
          <a:solidFill>
            <a:srgbClr val="0069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co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73F0C9-C072-08CF-06E1-D8803F2536AC}"/>
              </a:ext>
            </a:extLst>
          </p:cNvPr>
          <p:cNvSpPr txBox="1"/>
          <p:nvPr/>
        </p:nvSpPr>
        <p:spPr>
          <a:xfrm>
            <a:off x="430989" y="452621"/>
            <a:ext cx="5523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4200" b="1">
                <a:solidFill>
                  <a:schemeClr val="bg1"/>
                </a:solidFill>
                <a:latin typeface="Foco"/>
              </a:rPr>
              <a:t>Subproductos ACCO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93A86B3-14AF-A00F-A193-8F541C855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245" y="6323982"/>
            <a:ext cx="2584679" cy="496882"/>
          </a:xfrm>
          <a:prstGeom prst="rect">
            <a:avLst/>
          </a:prstGeom>
        </p:spPr>
      </p:pic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161F205E-BB39-3A57-091C-29E987B09ADC}"/>
              </a:ext>
            </a:extLst>
          </p:cNvPr>
          <p:cNvSpPr/>
          <p:nvPr/>
        </p:nvSpPr>
        <p:spPr>
          <a:xfrm>
            <a:off x="1771857" y="1660681"/>
            <a:ext cx="1547606" cy="962516"/>
          </a:xfrm>
          <a:prstGeom prst="roundRect">
            <a:avLst/>
          </a:prstGeom>
          <a:solidFill>
            <a:srgbClr val="E768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Suma Fija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59AD6CC6-FD21-2489-D5C0-941A88A0AE09}"/>
              </a:ext>
            </a:extLst>
          </p:cNvPr>
          <p:cNvSpPr/>
          <p:nvPr/>
        </p:nvSpPr>
        <p:spPr>
          <a:xfrm>
            <a:off x="1771857" y="3377832"/>
            <a:ext cx="1547606" cy="962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Tripulantes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B4F2FAFE-6FCB-F55E-A327-39BF7293B8A6}"/>
              </a:ext>
            </a:extLst>
          </p:cNvPr>
          <p:cNvSpPr/>
          <p:nvPr/>
        </p:nvSpPr>
        <p:spPr>
          <a:xfrm>
            <a:off x="1771857" y="5085771"/>
            <a:ext cx="1476984" cy="962516"/>
          </a:xfrm>
          <a:prstGeom prst="round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Foco" panose="020B0504050202020203"/>
                <a:cs typeface="Arial" panose="020B0604020202020204" pitchFamily="34" charset="0"/>
              </a:rPr>
              <a:t>ACCO Aforo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5ED00568-6564-D716-0963-ADE7A46C7D4B}"/>
              </a:ext>
            </a:extLst>
          </p:cNvPr>
          <p:cNvSpPr/>
          <p:nvPr/>
        </p:nvSpPr>
        <p:spPr>
          <a:xfrm>
            <a:off x="7752396" y="4102447"/>
            <a:ext cx="1535053" cy="911504"/>
          </a:xfrm>
          <a:prstGeom prst="roundRect">
            <a:avLst/>
          </a:prstGeom>
          <a:solidFill>
            <a:srgbClr val="0069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Eventos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9752EE26-F125-E530-C017-297699DB9E7B}"/>
              </a:ext>
            </a:extLst>
          </p:cNvPr>
          <p:cNvSpPr/>
          <p:nvPr/>
        </p:nvSpPr>
        <p:spPr>
          <a:xfrm>
            <a:off x="7752397" y="2413414"/>
            <a:ext cx="1535054" cy="9000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>
                <a:latin typeface="Arial" panose="020B0604020202020204" pitchFamily="34" charset="0"/>
                <a:cs typeface="Arial" panose="020B0604020202020204" pitchFamily="34" charset="0"/>
              </a:rPr>
              <a:t>ACCO Ocupantes</a:t>
            </a:r>
          </a:p>
        </p:txBody>
      </p:sp>
      <p:pic>
        <p:nvPicPr>
          <p:cNvPr id="2050" name="Picture 2" descr="Trabajadores examinando la obra">
            <a:hlinkClick r:id="rId5"/>
            <a:extLst>
              <a:ext uri="{FF2B5EF4-FFF2-40B4-BE49-F238E27FC236}">
                <a16:creationId xmlns:a16="http://schemas.microsoft.com/office/drawing/2014/main" id="{422D8E8B-D7DC-9025-261C-E6310E2C8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" y="1628380"/>
            <a:ext cx="1462280" cy="1080000"/>
          </a:xfrm>
          <a:prstGeom prst="ellipse">
            <a:avLst/>
          </a:prstGeom>
          <a:ln w="38100">
            <a:solidFill>
              <a:srgbClr val="0099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SpPr/>
          <p:nvPr/>
        </p:nvSpPr>
        <p:spPr>
          <a:xfrm>
            <a:off x="3398934" y="1503665"/>
            <a:ext cx="2481337" cy="130715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 a trabajadores con indemnización fija en caso de muerte accidental o invalidez permanente.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0000000-0008-0000-0000-00000E000000}"/>
              </a:ext>
            </a:extLst>
          </p:cNvPr>
          <p:cNvSpPr/>
          <p:nvPr/>
        </p:nvSpPr>
        <p:spPr>
          <a:xfrm>
            <a:off x="3398934" y="3225435"/>
            <a:ext cx="2481337" cy="130715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exclusiva para conductores y tripulación de vehículos (autos, embarcaciones, camiones).</a:t>
            </a:r>
            <a:endParaRPr lang="es-PE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0000000-0008-0000-0000-000022000000}"/>
              </a:ext>
            </a:extLst>
          </p:cNvPr>
          <p:cNvSpPr/>
          <p:nvPr/>
        </p:nvSpPr>
        <p:spPr>
          <a:xfrm>
            <a:off x="9409969" y="3967442"/>
            <a:ext cx="2466447" cy="12361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 a los asistentes en eventos (conciertos, conferencias, actividades recreativas).</a:t>
            </a:r>
            <a:endParaRPr lang="es-PE" sz="1400" baseline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0000000-0008-0000-0000-000010000000}"/>
              </a:ext>
            </a:extLst>
          </p:cNvPr>
          <p:cNvSpPr/>
          <p:nvPr/>
        </p:nvSpPr>
        <p:spPr>
          <a:xfrm>
            <a:off x="9409969" y="2342343"/>
            <a:ext cx="2466447" cy="10800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 a usuarios que viajan en vehículos..</a:t>
            </a:r>
            <a:endParaRPr lang="es-P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SpPr/>
          <p:nvPr/>
        </p:nvSpPr>
        <p:spPr>
          <a:xfrm>
            <a:off x="3406895" y="4985855"/>
            <a:ext cx="2481337" cy="121503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Protege visitantes en instalaciones o eventos masivos (centros comerciales, ferias).</a:t>
            </a:r>
            <a:endParaRPr lang="es-PE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0BC2000-DC67-5364-1440-D15A1662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624640"/>
            <a:ext cx="9360000" cy="704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C8AF8A2-7865-6B20-D441-9C80D5A96E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15984" r="5698" b="25679"/>
          <a:stretch/>
        </p:blipFill>
        <p:spPr>
          <a:xfrm>
            <a:off x="6198685" y="4089881"/>
            <a:ext cx="1498640" cy="1080000"/>
          </a:xfrm>
          <a:prstGeom prst="ellipse">
            <a:avLst/>
          </a:prstGeom>
          <a:ln w="28575">
            <a:solidFill>
              <a:srgbClr val="0099CC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EF71DB5-FD3C-7CD2-316A-168DBF5C67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t="5348" r="5095" b="22016"/>
          <a:stretch/>
        </p:blipFill>
        <p:spPr>
          <a:xfrm>
            <a:off x="261462" y="5068811"/>
            <a:ext cx="1462281" cy="1080000"/>
          </a:xfrm>
          <a:prstGeom prst="ellipse">
            <a:avLst/>
          </a:prstGeom>
          <a:ln w="38100">
            <a:solidFill>
              <a:srgbClr val="0099CC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7A059CE-7E2E-434D-000E-FB4FC92959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4" t="8370" r="1784" b="17486"/>
          <a:stretch/>
        </p:blipFill>
        <p:spPr>
          <a:xfrm>
            <a:off x="244530" y="3420743"/>
            <a:ext cx="1462280" cy="1080000"/>
          </a:xfrm>
          <a:prstGeom prst="ellipse">
            <a:avLst/>
          </a:prstGeom>
          <a:ln w="38100">
            <a:solidFill>
              <a:srgbClr val="0099CC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7C4FF72-D6C0-9C80-FBB1-96FA0C3A5F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687" r="3555" b="7353"/>
          <a:stretch/>
        </p:blipFill>
        <p:spPr>
          <a:xfrm>
            <a:off x="6191937" y="2363697"/>
            <a:ext cx="1501902" cy="1080000"/>
          </a:xfrm>
          <a:prstGeom prst="ellipse">
            <a:avLst/>
          </a:prstGeom>
          <a:ln w="38100"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9814877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4200" b="1" dirty="0" smtClean="0">
            <a:solidFill>
              <a:schemeClr val="bg1"/>
            </a:solidFill>
            <a:latin typeface="Foc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</TotalTime>
  <Words>2227</Words>
  <Application>Microsoft Office PowerPoint</Application>
  <PresentationFormat>Widescreen</PresentationFormat>
  <Paragraphs>426</Paragraphs>
  <Slides>36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Arantxa Abanto Pinheyros</dc:creator>
  <cp:lastModifiedBy>Marialuisa Sigryth Diaz Cueto</cp:lastModifiedBy>
  <cp:revision>6</cp:revision>
  <dcterms:created xsi:type="dcterms:W3CDTF">2023-10-11T15:00:34Z</dcterms:created>
  <dcterms:modified xsi:type="dcterms:W3CDTF">2026-01-08T15:16:53Z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c5e6402-922e-490f-9465-00b7f506285b_Enabled">
    <vt:lpwstr>true</vt:lpwstr>
  </property>
  <property fmtid="{D5CDD505-2E9C-101B-9397-08002B2CF9AE}" pid="3" name="MSIP_Label_cc5e6402-922e-490f-9465-00b7f506285b_SetDate">
    <vt:lpwstr>2023-10-30T16:47:53Z</vt:lpwstr>
  </property>
  <property fmtid="{D5CDD505-2E9C-101B-9397-08002B2CF9AE}" pid="4" name="MSIP_Label_cc5e6402-922e-490f-9465-00b7f506285b_Method">
    <vt:lpwstr>Standard</vt:lpwstr>
  </property>
  <property fmtid="{D5CDD505-2E9C-101B-9397-08002B2CF9AE}" pid="5" name="MSIP_Label_cc5e6402-922e-490f-9465-00b7f506285b_Name">
    <vt:lpwstr>Interno</vt:lpwstr>
  </property>
  <property fmtid="{D5CDD505-2E9C-101B-9397-08002B2CF9AE}" pid="6" name="MSIP_Label_cc5e6402-922e-490f-9465-00b7f506285b_SiteId">
    <vt:lpwstr>66dc1f77-2e0d-4d13-b961-7c2e63aa376b</vt:lpwstr>
  </property>
  <property fmtid="{D5CDD505-2E9C-101B-9397-08002B2CF9AE}" pid="7" name="MSIP_Label_cc5e6402-922e-490f-9465-00b7f506285b_ActionId">
    <vt:lpwstr>3d4bb1c4-a8b6-451b-a7df-770af710629c</vt:lpwstr>
  </property>
  <property fmtid="{D5CDD505-2E9C-101B-9397-08002B2CF9AE}" pid="8" name="MSIP_Label_cc5e6402-922e-490f-9465-00b7f506285b_ContentBits">
    <vt:lpwstr>0</vt:lpwstr>
  </property>
  <property fmtid="{D5CDD505-2E9C-101B-9397-08002B2CF9AE}" pid="9" name="MSIP_Label_cc5e6402-922e-490f-9465-00b7f506285b_Tag">
    <vt:lpwstr>10, 3, 0, 2</vt:lpwstr>
  </property>
</Properties>
</file>