
<file path=[Content_Types].xml><?xml version="1.0" encoding="utf-8"?>
<Types xmlns="http://schemas.openxmlformats.org/package/2006/content-types">
  <Default Extension="jpeg" ContentType="image/jpeg"/>
  <Default Extension="mov" ContentType="video/quicktime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77" r:id="rId2"/>
    <p:sldId id="257" r:id="rId3"/>
    <p:sldId id="275" r:id="rId4"/>
    <p:sldId id="274" r:id="rId5"/>
    <p:sldId id="2147482797" r:id="rId6"/>
    <p:sldId id="299" r:id="rId7"/>
    <p:sldId id="399" r:id="rId8"/>
    <p:sldId id="400" r:id="rId9"/>
    <p:sldId id="401" r:id="rId10"/>
    <p:sldId id="331" r:id="rId11"/>
    <p:sldId id="286" r:id="rId12"/>
    <p:sldId id="403" r:id="rId13"/>
    <p:sldId id="259" r:id="rId14"/>
    <p:sldId id="326" r:id="rId15"/>
    <p:sldId id="432" r:id="rId16"/>
    <p:sldId id="447" r:id="rId17"/>
    <p:sldId id="439" r:id="rId18"/>
    <p:sldId id="459" r:id="rId19"/>
    <p:sldId id="446" r:id="rId20"/>
    <p:sldId id="458" r:id="rId21"/>
    <p:sldId id="444" r:id="rId22"/>
    <p:sldId id="443" r:id="rId23"/>
    <p:sldId id="456" r:id="rId24"/>
    <p:sldId id="441" r:id="rId25"/>
    <p:sldId id="2147482796" r:id="rId26"/>
    <p:sldId id="404" r:id="rId27"/>
    <p:sldId id="465" r:id="rId28"/>
    <p:sldId id="431" r:id="rId29"/>
    <p:sldId id="449" r:id="rId30"/>
    <p:sldId id="438" r:id="rId31"/>
    <p:sldId id="385" r:id="rId32"/>
    <p:sldId id="392" r:id="rId33"/>
    <p:sldId id="427" r:id="rId34"/>
    <p:sldId id="371" r:id="rId35"/>
    <p:sldId id="300" r:id="rId36"/>
    <p:sldId id="265" r:id="rId37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2798E12-15B2-C000-75C3-697606F52A59}" name="Sandra Gianella Pajuelo Balcazar" initials="SP" userId="S::SandraPajueloB@pacifico.com.pe::ed3820b8-3bbf-402f-a2ce-6019f4d35d0d" providerId="AD"/>
  <p188:author id="{C7932C1D-E8F4-EF4B-41E6-764BB2ABCD53}" name="Jorge Alfredo Mera Caceda" initials="JC" userId="S::jorge.mera@pacifico.com.pe::f9f55bde-a395-4255-88c8-d933d7b87f19" providerId="AD"/>
  <p188:author id="{3454F594-9A69-51E9-2033-77DD61AEEF14}" name="Renato Gonzales Del Valle Zuniga" initials="RG" userId="S::RenatoGonzalesDelV@pacifico.com.pe::01f4861f-7169-4f71-9299-82efbbece4c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6829"/>
    <a:srgbClr val="00A4DE"/>
    <a:srgbClr val="EBEB75"/>
    <a:srgbClr val="94DEB5"/>
    <a:srgbClr val="C9C9C9"/>
    <a:srgbClr val="0099CC"/>
    <a:srgbClr val="8B8D8E"/>
    <a:srgbClr val="0069A3"/>
    <a:srgbClr val="00B050"/>
    <a:srgbClr val="5555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Estilo temático 1 - Énfasi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667" autoAdjust="0"/>
    <p:restoredTop sz="82899" autoAdjust="0"/>
  </p:normalViewPr>
  <p:slideViewPr>
    <p:cSldViewPr snapToGrid="0">
      <p:cViewPr varScale="1">
        <p:scale>
          <a:sx n="36" d="100"/>
          <a:sy n="36" d="100"/>
        </p:scale>
        <p:origin x="78" y="678"/>
      </p:cViewPr>
      <p:guideLst/>
    </p:cSldViewPr>
  </p:slideViewPr>
  <p:notesTextViewPr>
    <p:cViewPr>
      <p:scale>
        <a:sx n="75" d="100"/>
        <a:sy n="7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8/10/relationships/authors" Target="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951A83-9B05-486D-B758-2F61F98D4167}" type="datetimeFigureOut">
              <a:rPr lang="es-PE" smtClean="0"/>
              <a:t>8/01/2026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6C82B-C798-4E2B-8406-980CED148679}" type="slidenum">
              <a:rPr lang="es-PE" smtClean="0"/>
              <a:t>‹#›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41170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6C82B-C798-4E2B-8406-980CED148679}" type="slidenum">
              <a:rPr lang="es-PE" smtClean="0"/>
              <a:t>1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37230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Marcador de imagen de diapositiva 1">
            <a:extLst>
              <a:ext uri="{FF2B5EF4-FFF2-40B4-BE49-F238E27FC236}">
                <a16:creationId xmlns:a16="http://schemas.microsoft.com/office/drawing/2014/main" id="{AF8C8C7F-BA47-43BA-BF78-4C958A7F176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34819" name="Marcador de notas 2">
            <a:extLst>
              <a:ext uri="{FF2B5EF4-FFF2-40B4-BE49-F238E27FC236}">
                <a16:creationId xmlns:a16="http://schemas.microsoft.com/office/drawing/2014/main" id="{869FAA58-DB54-4586-8A5A-83926887BF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PE" altLang="es-PE" dirty="0"/>
          </a:p>
        </p:txBody>
      </p:sp>
      <p:sp>
        <p:nvSpPr>
          <p:cNvPr id="34820" name="Marcador de número de diapositiva 3">
            <a:extLst>
              <a:ext uri="{FF2B5EF4-FFF2-40B4-BE49-F238E27FC236}">
                <a16:creationId xmlns:a16="http://schemas.microsoft.com/office/drawing/2014/main" id="{43B2DCA6-2CB0-40DB-8760-DA8290EF17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oco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oco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oco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oco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oco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oco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oco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oco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oco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57713EC-6880-4AE4-AA3D-1E6A08B207D6}" type="slidenum">
              <a:rPr kumimoji="0" lang="es-PE" altLang="es-P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s-PE" altLang="es-P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01949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B7AB24-E2C6-B9C3-1A4B-8768C64C05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Marcador de imagen de diapositiva 1">
            <a:extLst>
              <a:ext uri="{FF2B5EF4-FFF2-40B4-BE49-F238E27FC236}">
                <a16:creationId xmlns:a16="http://schemas.microsoft.com/office/drawing/2014/main" id="{9F2ACE4C-0C59-85CF-74DA-69C487A7321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34819" name="Marcador de notas 2">
            <a:extLst>
              <a:ext uri="{FF2B5EF4-FFF2-40B4-BE49-F238E27FC236}">
                <a16:creationId xmlns:a16="http://schemas.microsoft.com/office/drawing/2014/main" id="{4E9940F7-48F9-435E-8C30-61A2B6BDFD6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PE" altLang="es-PE" dirty="0"/>
          </a:p>
        </p:txBody>
      </p:sp>
      <p:sp>
        <p:nvSpPr>
          <p:cNvPr id="34820" name="Marcador de número de diapositiva 3">
            <a:extLst>
              <a:ext uri="{FF2B5EF4-FFF2-40B4-BE49-F238E27FC236}">
                <a16:creationId xmlns:a16="http://schemas.microsoft.com/office/drawing/2014/main" id="{2AC3B971-073F-F605-7D82-8FAFE63D93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oco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oco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oco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oco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oco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oco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oco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oco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oco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57713EC-6880-4AE4-AA3D-1E6A08B207D6}" type="slidenum">
              <a:rPr kumimoji="0" lang="es-PE" altLang="es-P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s-PE" altLang="es-P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27546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961B07-8CD5-C3F3-8299-700D6736CE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Marcador de imagen de diapositiva 1">
            <a:extLst>
              <a:ext uri="{FF2B5EF4-FFF2-40B4-BE49-F238E27FC236}">
                <a16:creationId xmlns:a16="http://schemas.microsoft.com/office/drawing/2014/main" id="{5393AF87-5FC5-CFE6-A862-FE0D8A62477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34819" name="Marcador de notas 2">
            <a:extLst>
              <a:ext uri="{FF2B5EF4-FFF2-40B4-BE49-F238E27FC236}">
                <a16:creationId xmlns:a16="http://schemas.microsoft.com/office/drawing/2014/main" id="{5592DD80-9970-1CFF-86F9-DF2A3647F70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t"/>
            <a:endParaRPr lang="es-E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34820" name="Marcador de número de diapositiva 3">
            <a:extLst>
              <a:ext uri="{FF2B5EF4-FFF2-40B4-BE49-F238E27FC236}">
                <a16:creationId xmlns:a16="http://schemas.microsoft.com/office/drawing/2014/main" id="{FFA8B028-B427-168E-93D2-238D7B910E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oco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oco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oco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oco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oco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oco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oco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oco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oco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57713EC-6880-4AE4-AA3D-1E6A08B207D6}" type="slidenum">
              <a:rPr kumimoji="0" lang="es-PE" altLang="es-P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s-PE" altLang="es-P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83693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E379F4-5658-4243-1366-4193FCFB6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Marcador de imagen de diapositiva 1">
            <a:extLst>
              <a:ext uri="{FF2B5EF4-FFF2-40B4-BE49-F238E27FC236}">
                <a16:creationId xmlns:a16="http://schemas.microsoft.com/office/drawing/2014/main" id="{0DCC3335-8164-B2DB-8086-E162E0A885B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34819" name="Marcador de notas 2">
            <a:extLst>
              <a:ext uri="{FF2B5EF4-FFF2-40B4-BE49-F238E27FC236}">
                <a16:creationId xmlns:a16="http://schemas.microsoft.com/office/drawing/2014/main" id="{46372E46-DE0F-40D9-903C-F94DE6321B4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t"/>
            <a:endParaRPr lang="es-E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34820" name="Marcador de número de diapositiva 3">
            <a:extLst>
              <a:ext uri="{FF2B5EF4-FFF2-40B4-BE49-F238E27FC236}">
                <a16:creationId xmlns:a16="http://schemas.microsoft.com/office/drawing/2014/main" id="{A6B5C21F-2B08-AE48-936C-4CDAE9E237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oco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oco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oco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oco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oco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oco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oco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oco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oco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57713EC-6880-4AE4-AA3D-1E6A08B207D6}" type="slidenum">
              <a:rPr kumimoji="0" lang="es-PE" altLang="es-P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s-PE" altLang="es-P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95584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67CB18-B65A-3AE7-5C93-975350C7D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Marcador de imagen de diapositiva 1">
            <a:extLst>
              <a:ext uri="{FF2B5EF4-FFF2-40B4-BE49-F238E27FC236}">
                <a16:creationId xmlns:a16="http://schemas.microsoft.com/office/drawing/2014/main" id="{E1A2FA28-21D5-C8FA-4AEF-D5969CB4306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34819" name="Marcador de notas 2">
            <a:extLst>
              <a:ext uri="{FF2B5EF4-FFF2-40B4-BE49-F238E27FC236}">
                <a16:creationId xmlns:a16="http://schemas.microsoft.com/office/drawing/2014/main" id="{AA48183A-8069-092B-5FE3-39491059C6B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t"/>
            <a:endParaRPr lang="es-E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34820" name="Marcador de número de diapositiva 3">
            <a:extLst>
              <a:ext uri="{FF2B5EF4-FFF2-40B4-BE49-F238E27FC236}">
                <a16:creationId xmlns:a16="http://schemas.microsoft.com/office/drawing/2014/main" id="{AF37A2AB-02B4-29E2-4136-310324C501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oco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oco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oco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oco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oco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oco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oco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oco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oco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57713EC-6880-4AE4-AA3D-1E6A08B207D6}" type="slidenum">
              <a:rPr kumimoji="0" lang="es-PE" altLang="es-P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s-PE" altLang="es-P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25049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F68682-64EA-59BF-938B-00F7AE1D1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Marcador de imagen de diapositiva 1">
            <a:extLst>
              <a:ext uri="{FF2B5EF4-FFF2-40B4-BE49-F238E27FC236}">
                <a16:creationId xmlns:a16="http://schemas.microsoft.com/office/drawing/2014/main" id="{D6A56E2F-2BE9-2B59-70D1-C5C92CDB7D9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34819" name="Marcador de notas 2">
            <a:extLst>
              <a:ext uri="{FF2B5EF4-FFF2-40B4-BE49-F238E27FC236}">
                <a16:creationId xmlns:a16="http://schemas.microsoft.com/office/drawing/2014/main" id="{6B37181E-78FB-DFEF-5D22-F0B59DC1106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PE" altLang="es-PE" dirty="0"/>
          </a:p>
        </p:txBody>
      </p:sp>
      <p:sp>
        <p:nvSpPr>
          <p:cNvPr id="34820" name="Marcador de número de diapositiva 3">
            <a:extLst>
              <a:ext uri="{FF2B5EF4-FFF2-40B4-BE49-F238E27FC236}">
                <a16:creationId xmlns:a16="http://schemas.microsoft.com/office/drawing/2014/main" id="{2FBDDA85-A312-D52D-77B7-655AB18DFD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oco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oco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oco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oco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oco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oco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oco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oco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oco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57713EC-6880-4AE4-AA3D-1E6A08B207D6}" type="slidenum">
              <a:rPr kumimoji="0" lang="es-PE" altLang="es-P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s-PE" altLang="es-P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35050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BC9C48-003E-4455-FBE1-24444E461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Marcador de imagen de diapositiva 1">
            <a:extLst>
              <a:ext uri="{FF2B5EF4-FFF2-40B4-BE49-F238E27FC236}">
                <a16:creationId xmlns:a16="http://schemas.microsoft.com/office/drawing/2014/main" id="{52C48029-09AB-CEAE-A7B8-1B9C05E8F8C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34819" name="Marcador de notas 2">
            <a:extLst>
              <a:ext uri="{FF2B5EF4-FFF2-40B4-BE49-F238E27FC236}">
                <a16:creationId xmlns:a16="http://schemas.microsoft.com/office/drawing/2014/main" id="{242C22AC-4B2F-F72D-D665-2E98F7EDCD7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PE" altLang="es-PE" dirty="0"/>
          </a:p>
        </p:txBody>
      </p:sp>
      <p:sp>
        <p:nvSpPr>
          <p:cNvPr id="34820" name="Marcador de número de diapositiva 3">
            <a:extLst>
              <a:ext uri="{FF2B5EF4-FFF2-40B4-BE49-F238E27FC236}">
                <a16:creationId xmlns:a16="http://schemas.microsoft.com/office/drawing/2014/main" id="{08F36D26-DCF7-3820-09C6-DCA530A67A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oco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oco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oco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oco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oco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oco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oco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oco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oco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57713EC-6880-4AE4-AA3D-1E6A08B207D6}" type="slidenum">
              <a:rPr kumimoji="0" lang="es-PE" altLang="es-P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s-PE" altLang="es-P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95412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DB931C-09D6-13CE-C41B-33D7B934AA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Marcador de imagen de diapositiva 1">
            <a:extLst>
              <a:ext uri="{FF2B5EF4-FFF2-40B4-BE49-F238E27FC236}">
                <a16:creationId xmlns:a16="http://schemas.microsoft.com/office/drawing/2014/main" id="{4B0E243A-1470-3CEB-15D2-27BF61DC68B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34819" name="Marcador de notas 2">
            <a:extLst>
              <a:ext uri="{FF2B5EF4-FFF2-40B4-BE49-F238E27FC236}">
                <a16:creationId xmlns:a16="http://schemas.microsoft.com/office/drawing/2014/main" id="{82D1F95D-0808-87C1-6DCD-AB520DBFA71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PE" altLang="es-PE" dirty="0"/>
          </a:p>
        </p:txBody>
      </p:sp>
      <p:sp>
        <p:nvSpPr>
          <p:cNvPr id="34820" name="Marcador de número de diapositiva 3">
            <a:extLst>
              <a:ext uri="{FF2B5EF4-FFF2-40B4-BE49-F238E27FC236}">
                <a16:creationId xmlns:a16="http://schemas.microsoft.com/office/drawing/2014/main" id="{53716455-E27B-84DF-1DC7-18A8D9F8CB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oco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oco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oco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oco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oco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oco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oco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oco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oco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57713EC-6880-4AE4-AA3D-1E6A08B207D6}" type="slidenum">
              <a:rPr kumimoji="0" lang="es-PE" altLang="es-P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s-PE" altLang="es-P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53861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6C82B-C798-4E2B-8406-980CED148679}" type="slidenum">
              <a:rPr lang="es-PE" smtClean="0"/>
              <a:t>25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3780825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Ahora, para continuar con la siguiente parte de la capacitación, quiero invitar a Eduardo Carrillo, nuestro analista de siniestros, quien nos explicará el flujo de atención y los principales aspectos a considerar en la gestión de siniestros.</a:t>
            </a:r>
            <a:b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Eduardo, te cedo el pase."_</a:t>
            </a:r>
          </a:p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6C82B-C798-4E2B-8406-980CED148679}" type="slidenum">
              <a:rPr lang="es-PE" smtClean="0"/>
              <a:t>26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110734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6C82B-C798-4E2B-8406-980CED148679}" type="slidenum">
              <a:rPr lang="es-PE" smtClean="0"/>
              <a:t>2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03590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40A2AA-7B90-5EDB-42D3-6777C8E18D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0931B791-2D93-BFE5-FE68-2A965A1952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0A37A44-BF07-5AA4-216A-A1D8C8DB58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endParaRPr lang="es-E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80DE295-6150-3E3E-0276-B4B242155C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6C82B-C798-4E2B-8406-980CED148679}" type="slidenum">
              <a:rPr lang="es-PE" smtClean="0"/>
              <a:t>27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12357425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Marcador de imagen de diapositiva 1">
            <a:extLst>
              <a:ext uri="{FF2B5EF4-FFF2-40B4-BE49-F238E27FC236}">
                <a16:creationId xmlns:a16="http://schemas.microsoft.com/office/drawing/2014/main" id="{AF8C8C7F-BA47-43BA-BF78-4C958A7F176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34819" name="Marcador de notas 2">
            <a:extLst>
              <a:ext uri="{FF2B5EF4-FFF2-40B4-BE49-F238E27FC236}">
                <a16:creationId xmlns:a16="http://schemas.microsoft.com/office/drawing/2014/main" id="{869FAA58-DB54-4586-8A5A-83926887BF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PE" altLang="es-PE" dirty="0"/>
          </a:p>
        </p:txBody>
      </p:sp>
      <p:sp>
        <p:nvSpPr>
          <p:cNvPr id="34820" name="Marcador de número de diapositiva 3">
            <a:extLst>
              <a:ext uri="{FF2B5EF4-FFF2-40B4-BE49-F238E27FC236}">
                <a16:creationId xmlns:a16="http://schemas.microsoft.com/office/drawing/2014/main" id="{43B2DCA6-2CB0-40DB-8760-DA8290EF17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oco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oco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oco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oco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oco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oco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oco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oco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oco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57713EC-6880-4AE4-AA3D-1E6A08B207D6}" type="slidenum">
              <a:rPr kumimoji="0" lang="es-PE" altLang="es-P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s-PE" altLang="es-P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82547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Marcador de imagen de diapositiva 1">
            <a:extLst>
              <a:ext uri="{FF2B5EF4-FFF2-40B4-BE49-F238E27FC236}">
                <a16:creationId xmlns:a16="http://schemas.microsoft.com/office/drawing/2014/main" id="{AF8C8C7F-BA47-43BA-BF78-4C958A7F176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34819" name="Marcador de notas 2">
            <a:extLst>
              <a:ext uri="{FF2B5EF4-FFF2-40B4-BE49-F238E27FC236}">
                <a16:creationId xmlns:a16="http://schemas.microsoft.com/office/drawing/2014/main" id="{869FAA58-DB54-4586-8A5A-83926887BF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PE" altLang="es-PE"/>
          </a:p>
        </p:txBody>
      </p:sp>
      <p:sp>
        <p:nvSpPr>
          <p:cNvPr id="34820" name="Marcador de número de diapositiva 3">
            <a:extLst>
              <a:ext uri="{FF2B5EF4-FFF2-40B4-BE49-F238E27FC236}">
                <a16:creationId xmlns:a16="http://schemas.microsoft.com/office/drawing/2014/main" id="{43B2DCA6-2CB0-40DB-8760-DA8290EF17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oco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oco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oco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oco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oco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oco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oco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oco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oco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57713EC-6880-4AE4-AA3D-1E6A08B207D6}" type="slidenum">
              <a:rPr kumimoji="0" lang="es-PE" altLang="es-P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s-PE" altLang="es-P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09856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2B556-7500-0D6A-5090-2DA8B7A68B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Marcador de imagen de diapositiva 1">
            <a:extLst>
              <a:ext uri="{FF2B5EF4-FFF2-40B4-BE49-F238E27FC236}">
                <a16:creationId xmlns:a16="http://schemas.microsoft.com/office/drawing/2014/main" id="{3C286C7E-4645-8F51-8104-9293E1A101A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34819" name="Marcador de notas 2">
            <a:extLst>
              <a:ext uri="{FF2B5EF4-FFF2-40B4-BE49-F238E27FC236}">
                <a16:creationId xmlns:a16="http://schemas.microsoft.com/office/drawing/2014/main" id="{7C3DCF34-93EA-CCEE-C479-8AEA0313830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PE" altLang="es-PE"/>
          </a:p>
        </p:txBody>
      </p:sp>
      <p:sp>
        <p:nvSpPr>
          <p:cNvPr id="34820" name="Marcador de número de diapositiva 3">
            <a:extLst>
              <a:ext uri="{FF2B5EF4-FFF2-40B4-BE49-F238E27FC236}">
                <a16:creationId xmlns:a16="http://schemas.microsoft.com/office/drawing/2014/main" id="{89626E52-0D68-9772-2ACA-3DD4AD4A52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oco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oco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oco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oco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oco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oco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oco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oco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oco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57713EC-6880-4AE4-AA3D-1E6A08B207D6}" type="slidenum">
              <a:rPr kumimoji="0" lang="es-PE" altLang="es-P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s-PE" altLang="es-P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309593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Marcador de imagen de diapositiva 1">
            <a:extLst>
              <a:ext uri="{FF2B5EF4-FFF2-40B4-BE49-F238E27FC236}">
                <a16:creationId xmlns:a16="http://schemas.microsoft.com/office/drawing/2014/main" id="{AF8C8C7F-BA47-43BA-BF78-4C958A7F176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34819" name="Marcador de notas 2">
            <a:extLst>
              <a:ext uri="{FF2B5EF4-FFF2-40B4-BE49-F238E27FC236}">
                <a16:creationId xmlns:a16="http://schemas.microsoft.com/office/drawing/2014/main" id="{869FAA58-DB54-4586-8A5A-83926887BF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PE" altLang="es-PE"/>
          </a:p>
        </p:txBody>
      </p:sp>
      <p:sp>
        <p:nvSpPr>
          <p:cNvPr id="34820" name="Marcador de número de diapositiva 3">
            <a:extLst>
              <a:ext uri="{FF2B5EF4-FFF2-40B4-BE49-F238E27FC236}">
                <a16:creationId xmlns:a16="http://schemas.microsoft.com/office/drawing/2014/main" id="{43B2DCA6-2CB0-40DB-8760-DA8290EF17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oco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oco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oco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oco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oco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oco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oco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oco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oco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57713EC-6880-4AE4-AA3D-1E6A08B207D6}" type="slidenum">
              <a:rPr kumimoji="0" lang="es-PE" altLang="es-P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s-PE" altLang="es-P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860768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Marcador de imagen de diapositiva 1">
            <a:extLst>
              <a:ext uri="{FF2B5EF4-FFF2-40B4-BE49-F238E27FC236}">
                <a16:creationId xmlns:a16="http://schemas.microsoft.com/office/drawing/2014/main" id="{AF8C8C7F-BA47-43BA-BF78-4C958A7F176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34819" name="Marcador de notas 2">
            <a:extLst>
              <a:ext uri="{FF2B5EF4-FFF2-40B4-BE49-F238E27FC236}">
                <a16:creationId xmlns:a16="http://schemas.microsoft.com/office/drawing/2014/main" id="{869FAA58-DB54-4586-8A5A-83926887BF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PE" altLang="es-PE"/>
          </a:p>
        </p:txBody>
      </p:sp>
      <p:sp>
        <p:nvSpPr>
          <p:cNvPr id="34820" name="Marcador de número de diapositiva 3">
            <a:extLst>
              <a:ext uri="{FF2B5EF4-FFF2-40B4-BE49-F238E27FC236}">
                <a16:creationId xmlns:a16="http://schemas.microsoft.com/office/drawing/2014/main" id="{43B2DCA6-2CB0-40DB-8760-DA8290EF17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oco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oco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oco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oco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oco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oco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oco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oco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oco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57713EC-6880-4AE4-AA3D-1E6A08B207D6}" type="slidenum">
              <a:rPr kumimoji="0" lang="es-PE" altLang="es-P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s-PE" altLang="es-P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0194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6C82B-C798-4E2B-8406-980CED148679}" type="slidenum">
              <a:rPr lang="es-PE" smtClean="0"/>
              <a:t>3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1994506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6C82B-C798-4E2B-8406-980CED148679}" type="slidenum">
              <a:rPr lang="es-PE" smtClean="0"/>
              <a:t>4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6115654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AF4232-17BA-B9C5-DD2B-ED7196071A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E083711F-6A9B-D7E9-411D-5DA0D6D499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131444A1-8083-65ED-A4E5-50310B44B6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8FF2BF1-51CE-BAEC-3280-57D22F59E8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6C82B-C798-4E2B-8406-980CED148679}" type="slidenum">
              <a:rPr lang="es-PE" smtClean="0"/>
              <a:t>5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0537230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6C82B-C798-4E2B-8406-980CED148679}" type="slidenum">
              <a:rPr lang="es-PE" smtClean="0"/>
              <a:t>8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8590170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PE" dirty="0">
              <a:latin typeface="+mn-lt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PE" dirty="0">
              <a:latin typeface="+mn-lt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6C82B-C798-4E2B-8406-980CED148679}" type="slidenum">
              <a:rPr lang="es-PE" smtClean="0"/>
              <a:t>9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076774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6C82B-C798-4E2B-8406-980CED148679}" type="slidenum">
              <a:rPr lang="es-PE" smtClean="0"/>
              <a:t>12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1181866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endParaRPr lang="es-E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6C82B-C798-4E2B-8406-980CED148679}" type="slidenum">
              <a:rPr lang="es-PE" smtClean="0"/>
              <a:t>14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287290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111015-4AAB-E496-9DF4-833A32983B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1E536D3-6596-4F49-E59B-732460526E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CD7125D-A3FE-41CD-74D7-26396CDB2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D7F9E-0EFD-4F6D-93D9-F86CDB9C38C2}" type="datetimeFigureOut">
              <a:rPr lang="es-PE" smtClean="0"/>
              <a:t>8/01/2026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7B1B6DF-A5D4-1D3B-6375-25300CD17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3F6C3C4-38CA-9E61-F657-F6C60172E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F14FF-3144-4EA4-BFBE-0CFE037D9BF2}" type="slidenum">
              <a:rPr lang="es-PE" smtClean="0"/>
              <a:t>‹#›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0732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8F2384-332D-864F-7BD6-D92761C7AF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E2A5589-63DF-43A4-0144-5D08ECB68E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CF45116-B3F3-74EF-F3AA-52028A28E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D7F9E-0EFD-4F6D-93D9-F86CDB9C38C2}" type="datetimeFigureOut">
              <a:rPr lang="es-PE" smtClean="0"/>
              <a:t>8/01/2026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605C38-28E0-7EEF-EBF2-4570E6BFF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627A847-CCB2-80A9-40A0-850BB9720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F14FF-3144-4EA4-BFBE-0CFE037D9BF2}" type="slidenum">
              <a:rPr lang="es-PE" smtClean="0"/>
              <a:t>‹#›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02931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3EBE716-8A1C-83EA-21CD-BEE20C9D93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D3D430-9759-7193-A9A2-F4534C9BA9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3AB1F31-F3EB-2C56-61D6-0C0375177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D7F9E-0EFD-4F6D-93D9-F86CDB9C38C2}" type="datetimeFigureOut">
              <a:rPr lang="es-PE" smtClean="0"/>
              <a:t>8/01/2026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CED69D0-4141-AC2C-45DC-BD4A0B571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C0DC2F7-A1F3-231A-9A83-81A3771C4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F14FF-3144-4EA4-BFBE-0CFE037D9BF2}" type="slidenum">
              <a:rPr lang="es-PE" smtClean="0"/>
              <a:t>‹#›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01908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78EEC4-74C1-82D8-D6D5-D3F3E8733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64B2C94-9F50-4897-D21C-0BAD8247D2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47BCCF4-622E-083B-691A-900EBEACC1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D7F9E-0EFD-4F6D-93D9-F86CDB9C38C2}" type="datetimeFigureOut">
              <a:rPr lang="es-PE" smtClean="0"/>
              <a:t>8/01/2026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A66FE9B-7717-4337-B6FC-2E0CDBE37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AB3643B-B299-1F2F-95D5-A41AA014B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F14FF-3144-4EA4-BFBE-0CFE037D9BF2}" type="slidenum">
              <a:rPr lang="es-PE" smtClean="0"/>
              <a:t>‹#›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952145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25B461-3246-76A6-FA14-519D0FD95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B4982D4-8680-61FF-8FD3-C98F426587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41B9B2A-5C08-F59C-31DD-72865B0FE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D7F9E-0EFD-4F6D-93D9-F86CDB9C38C2}" type="datetimeFigureOut">
              <a:rPr lang="es-PE" smtClean="0"/>
              <a:t>8/01/2026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55FB322-9814-E1BE-9A59-3EF06A46A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B5A0695-82D5-289B-76E5-4C042C8BA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F14FF-3144-4EA4-BFBE-0CFE037D9BF2}" type="slidenum">
              <a:rPr lang="es-PE" smtClean="0"/>
              <a:t>‹#›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82790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CB6FAA-F1A4-4625-FF1B-CEA9AF80F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A2E1534-09D9-4A98-01D0-06C5717DB8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1733F32-2833-F287-0CEE-5AD61BDFC1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274B5CF-F157-F0F0-3F62-17C0E0F81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D7F9E-0EFD-4F6D-93D9-F86CDB9C38C2}" type="datetimeFigureOut">
              <a:rPr lang="es-PE" smtClean="0"/>
              <a:t>8/01/2026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0E99227-C39A-521F-3C95-0FEE84C7E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71B9C00-B5EE-4669-3531-7EE95392F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F14FF-3144-4EA4-BFBE-0CFE037D9BF2}" type="slidenum">
              <a:rPr lang="es-PE" smtClean="0"/>
              <a:t>‹#›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735117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909321-70BA-7B86-C6F1-2014770362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BD7BF49-AA42-86CC-EB41-F5D88A07F0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EFC483C-75EC-CCAC-1A4B-8D3E6A2FCA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8B25C7A-499A-EB24-159B-7AB33A921F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91E9942C-4F61-E3EE-BF4E-C629E70B19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16C483B-CCCA-5AB9-7FD7-A5C036358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D7F9E-0EFD-4F6D-93D9-F86CDB9C38C2}" type="datetimeFigureOut">
              <a:rPr lang="es-PE" smtClean="0"/>
              <a:t>8/01/2026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5125644-793C-52D2-F2A1-B8F1A8B4F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F74A253-EAF5-DC8A-4576-A576E04D5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F14FF-3144-4EA4-BFBE-0CFE037D9BF2}" type="slidenum">
              <a:rPr lang="es-PE" smtClean="0"/>
              <a:t>‹#›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7506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5B45E3-A864-9977-6BD1-56D0A468E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6A615C8-D305-BF7C-1DE0-CA4FEAEB9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D7F9E-0EFD-4F6D-93D9-F86CDB9C38C2}" type="datetimeFigureOut">
              <a:rPr lang="es-PE" smtClean="0"/>
              <a:t>8/01/2026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A21F4F4-3681-A610-2559-B937BD386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DF960BD-E68D-697E-65C2-D0B47B6FB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F14FF-3144-4EA4-BFBE-0CFE037D9BF2}" type="slidenum">
              <a:rPr lang="es-PE" smtClean="0"/>
              <a:t>‹#›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73043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736F78A-AA8B-390B-2D40-112035F5E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D7F9E-0EFD-4F6D-93D9-F86CDB9C38C2}" type="datetimeFigureOut">
              <a:rPr lang="es-PE" smtClean="0"/>
              <a:t>8/01/2026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D71F025-C5F0-A573-D670-03A9A7B7F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20F64DE-832A-8AF0-A526-693EFC089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F14FF-3144-4EA4-BFBE-0CFE037D9BF2}" type="slidenum">
              <a:rPr lang="es-PE" smtClean="0"/>
              <a:t>‹#›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44597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C3970A-1B4F-B68E-FD85-D7CEBEF3D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5509A4E-1E3F-061C-E77F-35B3D563C1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E7DE011-CD06-956D-BC75-9F507A3DF8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CD131E6-29F5-AC9E-894E-0069F46F1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D7F9E-0EFD-4F6D-93D9-F86CDB9C38C2}" type="datetimeFigureOut">
              <a:rPr lang="es-PE" smtClean="0"/>
              <a:t>8/01/2026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EEBFFCD-2B21-6935-A8D1-E2D0448DFA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DBDF0F3-3463-1876-2D10-2DA8E6299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F14FF-3144-4EA4-BFBE-0CFE037D9BF2}" type="slidenum">
              <a:rPr lang="es-PE" smtClean="0"/>
              <a:t>‹#›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968471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BDD5CF-5A36-2790-F82E-4CEC26254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D402016-D42A-1D8B-C4E7-ADFE297343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020C363-DA65-FABB-E34D-1A54FE2E09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0571486-CB1F-8067-7DFD-A230EC7E6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D7F9E-0EFD-4F6D-93D9-F86CDB9C38C2}" type="datetimeFigureOut">
              <a:rPr lang="es-PE" smtClean="0"/>
              <a:t>8/01/2026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48FE494-45F2-7B9C-2D7A-22BE46C12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521DF52-E5EB-7559-1457-4F72686E0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F14FF-3144-4EA4-BFBE-0CFE037D9BF2}" type="slidenum">
              <a:rPr lang="es-PE" smtClean="0"/>
              <a:t>‹#›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91374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B654DD9-298A-0B77-FF71-317EC12A3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9B2D775-9B6C-E408-104C-57AF2EF834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59C9A6D-3F66-87CD-A1D8-B2DE966975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BD7F9E-0EFD-4F6D-93D9-F86CDB9C38C2}" type="datetimeFigureOut">
              <a:rPr lang="es-PE" smtClean="0"/>
              <a:t>8/01/2026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CA8B07D-5761-D0EE-7204-6A7C1C7F3B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CC5151-185F-A87A-127C-657ABD3E36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4F14FF-3144-4EA4-BFBE-0CFE037D9BF2}" type="slidenum">
              <a:rPr lang="es-PE" smtClean="0"/>
              <a:t>‹#›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068296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6.png"/><Relationship Id="rId9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jpe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28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0.png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2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6.png"/><Relationship Id="rId9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2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6.png"/><Relationship Id="rId9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hyperlink" Target="mailto:emisi&#243;nr&#225;pida@pacifico.com.pe" TargetMode="External"/><Relationship Id="rId7" Type="http://schemas.openxmlformats.org/officeDocument/2006/relationships/image" Target="../media/image4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6.png"/><Relationship Id="rId9" Type="http://schemas.openxmlformats.org/officeDocument/2006/relationships/image" Target="../media/image4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3" Type="http://schemas.openxmlformats.org/officeDocument/2006/relationships/image" Target="../media/image2.png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0" Type="http://schemas.openxmlformats.org/officeDocument/2006/relationships/image" Target="../media/image57.sv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28.png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svg"/><Relationship Id="rId3" Type="http://schemas.openxmlformats.org/officeDocument/2006/relationships/image" Target="../media/image68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openxmlformats.org/officeDocument/2006/relationships/image" Target="../media/image6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6.png"/><Relationship Id="rId9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pacifico.com.pe/documents/28730/193205/Formulario-Declaracion-de-Accidentes-Personales-Final/d6398265-c24f-441e-8ae2-6108689ae6cb" TargetMode="External"/><Relationship Id="rId4" Type="http://schemas.openxmlformats.org/officeDocument/2006/relationships/image" Target="../media/image7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hyperlink" Target="https://www.pacifico.com.pe/seguros/accidentes-colectivo/documentos" TargetMode="External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Relationship Id="rId9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microsoft.com/office/2007/relationships/hdphoto" Target="../media/hdphoto1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2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hyperlink" Target="https://www.freepik.es/foto-gratis/trabajadores-examinando-obra_1006344.htm#fromView=search&amp;page=1&amp;position=2&amp;uuid=cef8551e-56ba-4d42-b659-c73bec2d4a3e&amp;query=obreros" TargetMode="External"/><Relationship Id="rId10" Type="http://schemas.openxmlformats.org/officeDocument/2006/relationships/image" Target="../media/image20.png"/><Relationship Id="rId4" Type="http://schemas.openxmlformats.org/officeDocument/2006/relationships/image" Target="../media/image6.png"/><Relationship Id="rId9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 descr="Un grupo de personas haciendo gestos con la mano&#10;&#10;Descripción generada automáticamente">
            <a:extLst>
              <a:ext uri="{FF2B5EF4-FFF2-40B4-BE49-F238E27FC236}">
                <a16:creationId xmlns:a16="http://schemas.microsoft.com/office/drawing/2014/main" id="{BE0ECF49-AD19-2D3B-C365-9E8A9D9E629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53" b="32641"/>
          <a:stretch>
            <a:fillRect/>
          </a:stretch>
        </p:blipFill>
        <p:spPr>
          <a:xfrm>
            <a:off x="0" y="2469839"/>
            <a:ext cx="12192000" cy="3584871"/>
          </a:xfrm>
          <a:prstGeom prst="rect">
            <a:avLst/>
          </a:prstGeom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C630263F-2207-39DF-5222-E0E15030CE0E}"/>
              </a:ext>
            </a:extLst>
          </p:cNvPr>
          <p:cNvSpPr/>
          <p:nvPr/>
        </p:nvSpPr>
        <p:spPr>
          <a:xfrm>
            <a:off x="-2" y="2469840"/>
            <a:ext cx="12192000" cy="3584871"/>
          </a:xfrm>
          <a:prstGeom prst="rect">
            <a:avLst/>
          </a:prstGeom>
          <a:solidFill>
            <a:schemeClr val="bg2">
              <a:lumMod val="50000"/>
              <a:alpha val="3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0992AF56-6B34-2276-E391-6DB5E81E6154}"/>
              </a:ext>
            </a:extLst>
          </p:cNvPr>
          <p:cNvSpPr txBox="1"/>
          <p:nvPr/>
        </p:nvSpPr>
        <p:spPr>
          <a:xfrm>
            <a:off x="2762234" y="781470"/>
            <a:ext cx="6667531" cy="156966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es-PE" sz="4800" b="1" dirty="0">
                <a:solidFill>
                  <a:srgbClr val="0069A3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Foco"/>
              </a:rPr>
              <a:t>¡Nuevo </a:t>
            </a:r>
            <a:r>
              <a:rPr lang="es-PE" sz="4800" b="1" dirty="0" err="1">
                <a:solidFill>
                  <a:srgbClr val="0069A3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Foco"/>
              </a:rPr>
              <a:t>Cotizador</a:t>
            </a:r>
            <a:r>
              <a:rPr lang="es-PE" sz="4800" b="1" dirty="0">
                <a:solidFill>
                  <a:srgbClr val="0069A3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Foco"/>
              </a:rPr>
              <a:t> </a:t>
            </a:r>
          </a:p>
          <a:p>
            <a:pPr algn="ctr"/>
            <a:r>
              <a:rPr lang="es-PE" sz="4800" b="1" dirty="0">
                <a:solidFill>
                  <a:srgbClr val="0069A3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Foco"/>
              </a:rPr>
              <a:t>de Accidentes Colectivos!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FB67948-F302-DA04-37FE-992792B960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" y="-14078"/>
            <a:ext cx="12192000" cy="9179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B137079F-A026-23FA-269F-BD751EFC00F1}"/>
              </a:ext>
            </a:extLst>
          </p:cNvPr>
          <p:cNvSpPr txBox="1"/>
          <p:nvPr/>
        </p:nvSpPr>
        <p:spPr>
          <a:xfrm>
            <a:off x="4554390" y="172347"/>
            <a:ext cx="3083216" cy="63094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es-PE" sz="3500" b="1">
                <a:solidFill>
                  <a:srgbClr val="555555"/>
                </a:solidFill>
                <a:latin typeface="Foco"/>
              </a:rPr>
              <a:t>LANZAMIENTO</a:t>
            </a:r>
          </a:p>
        </p:txBody>
      </p:sp>
      <p:pic>
        <p:nvPicPr>
          <p:cNvPr id="7" name="Imagen 6" descr="Interfaz de usuario gráfica, Aplicación&#10;&#10;El contenido generado por IA puede ser incorrecto.">
            <a:extLst>
              <a:ext uri="{FF2B5EF4-FFF2-40B4-BE49-F238E27FC236}">
                <a16:creationId xmlns:a16="http://schemas.microsoft.com/office/drawing/2014/main" id="{1486B8E1-E634-5A56-FE76-75AF239025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000" y="6195237"/>
            <a:ext cx="1711758" cy="594794"/>
          </a:xfrm>
          <a:prstGeom prst="rect">
            <a:avLst/>
          </a:prstGeom>
        </p:spPr>
      </p:pic>
      <p:pic>
        <p:nvPicPr>
          <p:cNvPr id="11" name="Imagen 10" descr="Logotipo&#10;&#10;El contenido generado por IA puede ser incorrecto.">
            <a:extLst>
              <a:ext uri="{FF2B5EF4-FFF2-40B4-BE49-F238E27FC236}">
                <a16:creationId xmlns:a16="http://schemas.microsoft.com/office/drawing/2014/main" id="{8D369E7A-0D38-BBBC-D419-D54C32848D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59" y="6195237"/>
            <a:ext cx="2228276" cy="479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921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48F1B25C-26B9-8126-125E-029CCE4CE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1565"/>
            <a:ext cx="12192000" cy="91798"/>
          </a:xfrm>
          <a:prstGeom prst="rect">
            <a:avLst/>
          </a:prstGeom>
        </p:spPr>
      </p:pic>
      <p:sp>
        <p:nvSpPr>
          <p:cNvPr id="12" name="Round Single Corner Rectangle 3">
            <a:extLst>
              <a:ext uri="{FF2B5EF4-FFF2-40B4-BE49-F238E27FC236}">
                <a16:creationId xmlns:a16="http://schemas.microsoft.com/office/drawing/2014/main" id="{C124CD19-0C2A-2FE8-EA96-21D4098907CD}"/>
              </a:ext>
            </a:extLst>
          </p:cNvPr>
          <p:cNvSpPr/>
          <p:nvPr/>
        </p:nvSpPr>
        <p:spPr>
          <a:xfrm rot="16200000" flipH="1" flipV="1">
            <a:off x="5519001" y="-5147046"/>
            <a:ext cx="900000" cy="11937999"/>
          </a:xfrm>
          <a:prstGeom prst="round1Rect">
            <a:avLst>
              <a:gd name="adj" fmla="val 50000"/>
            </a:avLst>
          </a:prstGeom>
          <a:solidFill>
            <a:srgbClr val="0069A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oco"/>
              <a:ea typeface="+mn-ea"/>
              <a:cs typeface="+mn-cs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D5F030E3-2B49-18A0-AEF5-25C0617B0A61}"/>
              </a:ext>
            </a:extLst>
          </p:cNvPr>
          <p:cNvSpPr txBox="1"/>
          <p:nvPr/>
        </p:nvSpPr>
        <p:spPr>
          <a:xfrm>
            <a:off x="417264" y="501096"/>
            <a:ext cx="4450321" cy="64633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s-PE" sz="3600" b="1">
                <a:solidFill>
                  <a:prstClr val="white"/>
                </a:solidFill>
                <a:latin typeface="Foco"/>
                <a:ea typeface="+mn-lt"/>
                <a:cs typeface="+mn-lt"/>
              </a:rPr>
              <a:t>Conceptos Básicos</a:t>
            </a:r>
            <a:endParaRPr lang="es-ES">
              <a:solidFill>
                <a:prstClr val="white"/>
              </a:solidFill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172E01A5-78CB-1617-283E-6B0E3A2E4D46}"/>
              </a:ext>
            </a:extLst>
          </p:cNvPr>
          <p:cNvSpPr txBox="1"/>
          <p:nvPr/>
        </p:nvSpPr>
        <p:spPr>
          <a:xfrm>
            <a:off x="6392746" y="2850185"/>
            <a:ext cx="5349947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 algn="just">
              <a:buClr>
                <a:srgbClr val="E76829"/>
              </a:buClr>
              <a:buFont typeface="Arial" panose="020B0604020202020204" pitchFamily="34" charset="0"/>
              <a:buChar char="•"/>
              <a:defRPr/>
            </a:pPr>
            <a:r>
              <a:rPr lang="es-ES" sz="2400" kern="0">
                <a:latin typeface="Foco" panose="020B0604020202020204" charset="0"/>
                <a:cs typeface="Calibri"/>
              </a:rPr>
              <a:t>Nominativa: Se cuenta con el detalle de las personas que se van a asegurar.</a:t>
            </a:r>
          </a:p>
          <a:p>
            <a:pPr marL="342900" indent="-342900" algn="just">
              <a:buClr>
                <a:srgbClr val="E76829"/>
              </a:buClr>
              <a:buFont typeface="Arial" panose="020B0604020202020204" pitchFamily="34" charset="0"/>
              <a:buChar char="•"/>
              <a:defRPr/>
            </a:pPr>
            <a:r>
              <a:rPr lang="es-ES" sz="2400" kern="0">
                <a:latin typeface="Foco" panose="020B0604020202020204" charset="0"/>
                <a:cs typeface="Calibri"/>
              </a:rPr>
              <a:t>No Nominativa: No se cuenta con el detalle.  Los asegurados se calculan sobre la cantidad de asegurados declarados.</a:t>
            </a:r>
            <a:endParaRPr lang="es-MX" sz="2400" kern="0">
              <a:latin typeface="Foco" panose="020B0604020202020204" charset="0"/>
              <a:cs typeface="Calibri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D0024167-A22A-F058-7BC8-73B8ABA12B34}"/>
              </a:ext>
            </a:extLst>
          </p:cNvPr>
          <p:cNvSpPr txBox="1"/>
          <p:nvPr/>
        </p:nvSpPr>
        <p:spPr>
          <a:xfrm>
            <a:off x="449306" y="2833718"/>
            <a:ext cx="5025965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 algn="just">
              <a:buClr>
                <a:srgbClr val="E76829"/>
              </a:buClr>
              <a:buFont typeface="Arial" panose="020B0604020202020204" pitchFamily="34" charset="0"/>
              <a:buChar char="•"/>
              <a:defRPr/>
            </a:pPr>
            <a:r>
              <a:rPr lang="es-ES" sz="2400" kern="0">
                <a:latin typeface="Foco" panose="020B0604020202020204" charset="0"/>
                <a:cs typeface="Calibri"/>
              </a:rPr>
              <a:t>Limitado al horario de trabajo</a:t>
            </a:r>
          </a:p>
          <a:p>
            <a:pPr marL="342900" indent="-342900" algn="just">
              <a:buClr>
                <a:srgbClr val="E76829"/>
              </a:buClr>
              <a:buFont typeface="Arial" panose="020B0604020202020204" pitchFamily="34" charset="0"/>
              <a:buChar char="•"/>
              <a:defRPr/>
            </a:pPr>
            <a:r>
              <a:rPr lang="es-ES" sz="2400" kern="0">
                <a:latin typeface="Foco" panose="020B0604020202020204" charset="0"/>
                <a:cs typeface="Calibri"/>
              </a:rPr>
              <a:t>24 horas</a:t>
            </a:r>
          </a:p>
          <a:p>
            <a:pPr marL="342900" indent="-342900" algn="just">
              <a:buClr>
                <a:srgbClr val="E76829"/>
              </a:buClr>
              <a:buFont typeface="Arial" panose="020B0604020202020204" pitchFamily="34" charset="0"/>
              <a:buChar char="•"/>
              <a:defRPr/>
            </a:pPr>
            <a:r>
              <a:rPr lang="es-PE" sz="2400">
                <a:latin typeface="Foco" panose="020B0604020202020204" charset="0"/>
              </a:rPr>
              <a:t>Limitado al horario de traslado en el vehículo.</a:t>
            </a:r>
          </a:p>
          <a:p>
            <a:pPr marL="342900" indent="-342900" algn="just">
              <a:buClr>
                <a:srgbClr val="E76829"/>
              </a:buClr>
              <a:buFont typeface="Arial" panose="020B0604020202020204" pitchFamily="34" charset="0"/>
              <a:buChar char="•"/>
              <a:defRPr/>
            </a:pPr>
            <a:r>
              <a:rPr lang="es-PE" sz="2400">
                <a:latin typeface="Foco" panose="020B0604020202020204" charset="0"/>
              </a:rPr>
              <a:t>Limitado al horario del evento.</a:t>
            </a:r>
          </a:p>
          <a:p>
            <a:pPr marL="342900" indent="-342900" algn="just">
              <a:buClr>
                <a:srgbClr val="E76829"/>
              </a:buClr>
              <a:buFont typeface="Arial" panose="020B0604020202020204" pitchFamily="34" charset="0"/>
              <a:buChar char="•"/>
              <a:defRPr/>
            </a:pPr>
            <a:r>
              <a:rPr lang="es-PE" sz="2400">
                <a:latin typeface="Foco" panose="020B0604020202020204" charset="0"/>
              </a:rPr>
              <a:t>Limitado al horario del local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A4394B0-9070-8F54-399E-D746B3CFB5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400" y="6624640"/>
            <a:ext cx="9360000" cy="70474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CC56861-A478-D9BA-D609-ECF7A626FD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3426" y="6290991"/>
            <a:ext cx="2584679" cy="496882"/>
          </a:xfrm>
          <a:prstGeom prst="rect">
            <a:avLst/>
          </a:prstGeom>
        </p:spPr>
      </p:pic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6BDF2634-A703-0A0D-7325-7091320F0BEA}"/>
              </a:ext>
            </a:extLst>
          </p:cNvPr>
          <p:cNvSpPr/>
          <p:nvPr/>
        </p:nvSpPr>
        <p:spPr>
          <a:xfrm>
            <a:off x="449306" y="2032000"/>
            <a:ext cx="5500578" cy="542651"/>
          </a:xfrm>
          <a:prstGeom prst="roundRect">
            <a:avLst/>
          </a:prstGeom>
          <a:solidFill>
            <a:srgbClr val="0069A3"/>
          </a:solidFill>
          <a:ln w="381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s-PE" sz="2000" b="1" kern="0">
                <a:solidFill>
                  <a:prstClr val="white"/>
                </a:solidFill>
                <a:latin typeface="Foco" panose="020B0604020202020204" charset="0"/>
                <a:cs typeface="Aharoni" panose="02010803020104030203" pitchFamily="2" charset="-79"/>
              </a:rPr>
              <a:t>Tipos de cobertura</a:t>
            </a: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3F5CF7CF-9CEE-88C2-8F1B-5684FD9E9887}"/>
              </a:ext>
            </a:extLst>
          </p:cNvPr>
          <p:cNvSpPr/>
          <p:nvPr/>
        </p:nvSpPr>
        <p:spPr>
          <a:xfrm>
            <a:off x="6155441" y="2032000"/>
            <a:ext cx="5500578" cy="542651"/>
          </a:xfrm>
          <a:prstGeom prst="roundRect">
            <a:avLst/>
          </a:prstGeom>
          <a:solidFill>
            <a:srgbClr val="3CAD4C"/>
          </a:solidFill>
          <a:ln w="381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s-ES" sz="2000" b="1" kern="0">
                <a:solidFill>
                  <a:prstClr val="white"/>
                </a:solidFill>
                <a:latin typeface="Foco" panose="020B0604020202020204" charset="0"/>
                <a:cs typeface="Aharoni" panose="02010803020104030203" pitchFamily="2" charset="-79"/>
              </a:rPr>
              <a:t>Modalidades de declaración</a:t>
            </a:r>
          </a:p>
        </p:txBody>
      </p: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AC7BA740-762A-E0B3-70FF-BFA464D98E87}"/>
              </a:ext>
            </a:extLst>
          </p:cNvPr>
          <p:cNvCxnSpPr>
            <a:cxnSpLocks/>
          </p:cNvCxnSpPr>
          <p:nvPr/>
        </p:nvCxnSpPr>
        <p:spPr>
          <a:xfrm>
            <a:off x="6045200" y="2245015"/>
            <a:ext cx="33356" cy="2360384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7163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48F1B25C-26B9-8126-125E-029CCE4CE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1565"/>
            <a:ext cx="12192000" cy="91798"/>
          </a:xfrm>
          <a:prstGeom prst="rect">
            <a:avLst/>
          </a:prstGeom>
        </p:spPr>
      </p:pic>
      <p:sp>
        <p:nvSpPr>
          <p:cNvPr id="2" name="Round Single Corner Rectangle 3">
            <a:extLst>
              <a:ext uri="{FF2B5EF4-FFF2-40B4-BE49-F238E27FC236}">
                <a16:creationId xmlns:a16="http://schemas.microsoft.com/office/drawing/2014/main" id="{E55B89D0-17D9-D2DE-1187-E37A1B44C355}"/>
              </a:ext>
            </a:extLst>
          </p:cNvPr>
          <p:cNvSpPr/>
          <p:nvPr/>
        </p:nvSpPr>
        <p:spPr>
          <a:xfrm rot="16200000" flipH="1" flipV="1">
            <a:off x="5519001" y="-5147046"/>
            <a:ext cx="900000" cy="11937999"/>
          </a:xfrm>
          <a:prstGeom prst="round1Rect">
            <a:avLst>
              <a:gd name="adj" fmla="val 50000"/>
            </a:avLst>
          </a:prstGeom>
          <a:solidFill>
            <a:srgbClr val="0069A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oco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8E2E17B-F456-B02F-2126-19C9EC787E4C}"/>
              </a:ext>
            </a:extLst>
          </p:cNvPr>
          <p:cNvSpPr txBox="1"/>
          <p:nvPr/>
        </p:nvSpPr>
        <p:spPr>
          <a:xfrm>
            <a:off x="421240" y="489855"/>
            <a:ext cx="44882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oco"/>
                <a:ea typeface="+mn-ea"/>
                <a:cs typeface="+mn-cs"/>
              </a:rPr>
              <a:t>Coberturas principales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3A9D2A6B-B8B8-5B52-D91D-3A7E37C462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400" y="6624640"/>
            <a:ext cx="9360000" cy="70474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CF0A156-6599-5484-545D-1EC18A8888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3426" y="6290991"/>
            <a:ext cx="2584679" cy="496882"/>
          </a:xfrm>
          <a:prstGeom prst="rect">
            <a:avLst/>
          </a:prstGeom>
        </p:spPr>
      </p:pic>
      <p:sp>
        <p:nvSpPr>
          <p:cNvPr id="12" name="Forma libre: forma 11">
            <a:extLst>
              <a:ext uri="{FF2B5EF4-FFF2-40B4-BE49-F238E27FC236}">
                <a16:creationId xmlns:a16="http://schemas.microsoft.com/office/drawing/2014/main" id="{45E5F649-3C5B-DCD5-1A0B-967356768B45}"/>
              </a:ext>
            </a:extLst>
          </p:cNvPr>
          <p:cNvSpPr/>
          <p:nvPr/>
        </p:nvSpPr>
        <p:spPr>
          <a:xfrm>
            <a:off x="679220" y="1929169"/>
            <a:ext cx="2641496" cy="1624012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40030" tIns="240030" rIns="240030" bIns="240030" numCol="1" spcCol="1270" anchor="ctr" anchorCtr="0">
            <a:noAutofit/>
          </a:bodyPr>
          <a:lstStyle/>
          <a:p>
            <a:pPr algn="ctr" defTabSz="2800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800" kern="0" dirty="0">
                <a:latin typeface="Foco" panose="020B0504050202020203" pitchFamily="34" charset="0"/>
              </a:rPr>
              <a:t>Muerte Accidental</a:t>
            </a:r>
          </a:p>
        </p:txBody>
      </p:sp>
      <p:sp>
        <p:nvSpPr>
          <p:cNvPr id="13" name="Forma libre: forma 12">
            <a:extLst>
              <a:ext uri="{FF2B5EF4-FFF2-40B4-BE49-F238E27FC236}">
                <a16:creationId xmlns:a16="http://schemas.microsoft.com/office/drawing/2014/main" id="{50087468-589E-425B-12FA-876764273931}"/>
              </a:ext>
            </a:extLst>
          </p:cNvPr>
          <p:cNvSpPr/>
          <p:nvPr/>
        </p:nvSpPr>
        <p:spPr>
          <a:xfrm>
            <a:off x="3605006" y="1929169"/>
            <a:ext cx="3910211" cy="1624012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1689636"/>
              <a:satOff val="-4355"/>
              <a:lumOff val="-2941"/>
              <a:alphaOff val="0"/>
            </a:schemeClr>
          </a:fillRef>
          <a:effectRef idx="0">
            <a:schemeClr val="accent5">
              <a:hueOff val="-1689636"/>
              <a:satOff val="-4355"/>
              <a:lumOff val="-2941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40030" tIns="240030" rIns="240030" bIns="240030" numCol="1" spcCol="1270" anchor="ctr" anchorCtr="0">
            <a:noAutofit/>
          </a:bodyPr>
          <a:lstStyle/>
          <a:p>
            <a:pPr algn="ctr" defTabSz="2800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3000" kern="0" dirty="0">
                <a:latin typeface="Foco" panose="020B0504050202020203" pitchFamily="34" charset="0"/>
              </a:rPr>
              <a:t>Invalidez Permanente Total por accidente</a:t>
            </a:r>
          </a:p>
        </p:txBody>
      </p:sp>
      <p:sp>
        <p:nvSpPr>
          <p:cNvPr id="14" name="Forma libre: forma 13">
            <a:extLst>
              <a:ext uri="{FF2B5EF4-FFF2-40B4-BE49-F238E27FC236}">
                <a16:creationId xmlns:a16="http://schemas.microsoft.com/office/drawing/2014/main" id="{9E776C01-C799-203E-627E-EC38BE377E35}"/>
              </a:ext>
            </a:extLst>
          </p:cNvPr>
          <p:cNvSpPr/>
          <p:nvPr/>
        </p:nvSpPr>
        <p:spPr>
          <a:xfrm>
            <a:off x="7788770" y="1929169"/>
            <a:ext cx="3303300" cy="1624012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3379271"/>
              <a:satOff val="-8710"/>
              <a:lumOff val="-5883"/>
              <a:alphaOff val="0"/>
            </a:schemeClr>
          </a:fillRef>
          <a:effectRef idx="0">
            <a:schemeClr val="accent5">
              <a:hueOff val="-3379271"/>
              <a:satOff val="-8710"/>
              <a:lumOff val="-588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40030" tIns="240030" rIns="240030" bIns="240030" numCol="1" spcCol="1270" anchor="ctr" anchorCtr="0">
            <a:noAutofit/>
          </a:bodyPr>
          <a:lstStyle/>
          <a:p>
            <a:pPr algn="ctr" defTabSz="2800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3200" kern="0" dirty="0">
                <a:latin typeface="Foco" panose="020B0504050202020203" pitchFamily="34" charset="0"/>
              </a:rPr>
              <a:t>Gastos de curación por accidente</a:t>
            </a:r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B85981FE-1FC1-5B1F-D71F-D565D97E1626}"/>
              </a:ext>
            </a:extLst>
          </p:cNvPr>
          <p:cNvSpPr/>
          <p:nvPr/>
        </p:nvSpPr>
        <p:spPr>
          <a:xfrm>
            <a:off x="2716548" y="3862303"/>
            <a:ext cx="2983781" cy="1624012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5068907"/>
              <a:satOff val="-13064"/>
              <a:lumOff val="-8824"/>
              <a:alphaOff val="0"/>
            </a:schemeClr>
          </a:fillRef>
          <a:effectRef idx="0">
            <a:schemeClr val="accent5">
              <a:hueOff val="-5068907"/>
              <a:satOff val="-13064"/>
              <a:lumOff val="-882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40030" tIns="240030" rIns="240030" bIns="240030" numCol="1" spcCol="1270" anchor="ctr" anchorCtr="0">
            <a:noAutofit/>
          </a:bodyPr>
          <a:lstStyle/>
          <a:p>
            <a:pPr algn="ctr" defTabSz="2800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3200" kern="0" dirty="0">
                <a:latin typeface="Foco" panose="020B0504050202020203" pitchFamily="34" charset="0"/>
              </a:rPr>
              <a:t>Gastos de sepelio</a:t>
            </a:r>
          </a:p>
        </p:txBody>
      </p:sp>
      <p:sp>
        <p:nvSpPr>
          <p:cNvPr id="18" name="Forma libre: forma 17">
            <a:extLst>
              <a:ext uri="{FF2B5EF4-FFF2-40B4-BE49-F238E27FC236}">
                <a16:creationId xmlns:a16="http://schemas.microsoft.com/office/drawing/2014/main" id="{128D09AA-0AA0-9DBC-D22D-6950E1E36B14}"/>
              </a:ext>
            </a:extLst>
          </p:cNvPr>
          <p:cNvSpPr/>
          <p:nvPr/>
        </p:nvSpPr>
        <p:spPr>
          <a:xfrm>
            <a:off x="6096000" y="3872810"/>
            <a:ext cx="2983781" cy="1624012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6758543"/>
              <a:satOff val="-17419"/>
              <a:lumOff val="-11765"/>
              <a:alphaOff val="0"/>
            </a:schemeClr>
          </a:fillRef>
          <a:effectRef idx="0">
            <a:schemeClr val="accent5">
              <a:hueOff val="-6758543"/>
              <a:satOff val="-17419"/>
              <a:lumOff val="-1176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40030" tIns="240030" rIns="240030" bIns="240030" numCol="1" spcCol="1270" anchor="ctr" anchorCtr="0">
            <a:noAutofit/>
          </a:bodyPr>
          <a:lstStyle/>
          <a:p>
            <a:pPr algn="ctr" defTabSz="2800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3200" kern="0" dirty="0">
                <a:latin typeface="Foco" panose="020B0504050202020203" pitchFamily="34" charset="0"/>
              </a:rPr>
              <a:t>Incapacidad Temporal</a:t>
            </a:r>
          </a:p>
        </p:txBody>
      </p:sp>
    </p:spTree>
    <p:extLst>
      <p:ext uri="{BB962C8B-B14F-4D97-AF65-F5344CB8AC3E}">
        <p14:creationId xmlns:p14="http://schemas.microsoft.com/office/powerpoint/2010/main" val="11259257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07D690-A77F-FD10-DDC4-C063CCA8A7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5D4E172B-2249-D62A-984B-AE0364F505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1565"/>
            <a:ext cx="12192000" cy="91798"/>
          </a:xfrm>
          <a:prstGeom prst="rect">
            <a:avLst/>
          </a:prstGeom>
        </p:spPr>
      </p:pic>
      <p:sp>
        <p:nvSpPr>
          <p:cNvPr id="2" name="Round Single Corner Rectangle 3">
            <a:extLst>
              <a:ext uri="{FF2B5EF4-FFF2-40B4-BE49-F238E27FC236}">
                <a16:creationId xmlns:a16="http://schemas.microsoft.com/office/drawing/2014/main" id="{6698CAD7-906F-F445-B208-BB205811B9E9}"/>
              </a:ext>
            </a:extLst>
          </p:cNvPr>
          <p:cNvSpPr/>
          <p:nvPr/>
        </p:nvSpPr>
        <p:spPr>
          <a:xfrm rot="16200000" flipH="1" flipV="1">
            <a:off x="5519001" y="-5147046"/>
            <a:ext cx="900000" cy="11937999"/>
          </a:xfrm>
          <a:prstGeom prst="round1Rect">
            <a:avLst>
              <a:gd name="adj" fmla="val 50000"/>
            </a:avLst>
          </a:prstGeom>
          <a:solidFill>
            <a:srgbClr val="0069A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oco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E0B2645-21BF-6A1F-B537-BA32C33C16DB}"/>
              </a:ext>
            </a:extLst>
          </p:cNvPr>
          <p:cNvSpPr txBox="1"/>
          <p:nvPr/>
        </p:nvSpPr>
        <p:spPr>
          <a:xfrm>
            <a:off x="421240" y="489855"/>
            <a:ext cx="28560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oco"/>
                <a:ea typeface="+mn-ea"/>
                <a:cs typeface="+mn-cs"/>
              </a:rPr>
              <a:t>Exclusiones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602146B4-E589-B20A-82B1-E35814AD9E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400" y="6624640"/>
            <a:ext cx="9360000" cy="70474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D88C215-16EC-22E9-0F20-ED4ED5BA0C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3426" y="6290991"/>
            <a:ext cx="2584679" cy="496882"/>
          </a:xfrm>
          <a:prstGeom prst="rect">
            <a:avLst/>
          </a:prstGeom>
        </p:spPr>
      </p:pic>
      <p:pic>
        <p:nvPicPr>
          <p:cNvPr id="1026" name="Picture 2" descr="fractura ">
            <a:extLst>
              <a:ext uri="{FF2B5EF4-FFF2-40B4-BE49-F238E27FC236}">
                <a16:creationId xmlns:a16="http://schemas.microsoft.com/office/drawing/2014/main" id="{A1137AF2-27A1-D472-D633-2835569FE3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7626" y="1397800"/>
            <a:ext cx="1152000" cy="11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97E19656-4558-47F0-3162-1EC86F9A4B0B}"/>
              </a:ext>
            </a:extLst>
          </p:cNvPr>
          <p:cNvSpPr/>
          <p:nvPr/>
        </p:nvSpPr>
        <p:spPr>
          <a:xfrm>
            <a:off x="1128633" y="2722177"/>
            <a:ext cx="2739981" cy="900001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>
                <a:latin typeface="Arial" panose="020B0604020202020204" pitchFamily="34" charset="0"/>
                <a:cs typeface="Arial" panose="020B0604020202020204" pitchFamily="34" charset="0"/>
              </a:rPr>
              <a:t>Lesiones y condiciones pre existentes</a:t>
            </a:r>
            <a:endParaRPr lang="es-P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cerveza ">
            <a:extLst>
              <a:ext uri="{FF2B5EF4-FFF2-40B4-BE49-F238E27FC236}">
                <a16:creationId xmlns:a16="http://schemas.microsoft.com/office/drawing/2014/main" id="{474CF5FA-FF4C-2086-388A-37AB957604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5974" y="1349651"/>
            <a:ext cx="1152000" cy="11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raje de alas ">
            <a:extLst>
              <a:ext uri="{FF2B5EF4-FFF2-40B4-BE49-F238E27FC236}">
                <a16:creationId xmlns:a16="http://schemas.microsoft.com/office/drawing/2014/main" id="{11FEDBAE-797C-117B-4EDA-172C2B6C1E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7426" y="1480762"/>
            <a:ext cx="1152000" cy="11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29CECF7D-116A-FBE5-8F31-60BF7A55C1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7626" y="3920124"/>
            <a:ext cx="1152000" cy="11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irugía cosmética ">
            <a:extLst>
              <a:ext uri="{FF2B5EF4-FFF2-40B4-BE49-F238E27FC236}">
                <a16:creationId xmlns:a16="http://schemas.microsoft.com/office/drawing/2014/main" id="{D8626CD1-C1FC-AB2D-407D-BC2E1A51B3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3001" y="3920124"/>
            <a:ext cx="1152000" cy="11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medicamentos ">
            <a:extLst>
              <a:ext uri="{FF2B5EF4-FFF2-40B4-BE49-F238E27FC236}">
                <a16:creationId xmlns:a16="http://schemas.microsoft.com/office/drawing/2014/main" id="{8210978E-0718-2EBC-32B2-EA1738A87E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7426" y="3827593"/>
            <a:ext cx="1152000" cy="11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89A733D3-AF71-A80E-2834-454520AE55BE}"/>
              </a:ext>
            </a:extLst>
          </p:cNvPr>
          <p:cNvSpPr/>
          <p:nvPr/>
        </p:nvSpPr>
        <p:spPr>
          <a:xfrm>
            <a:off x="1128632" y="5145570"/>
            <a:ext cx="2739981" cy="1163897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>
                <a:latin typeface="Arial" panose="020B0604020202020204" pitchFamily="34" charset="0"/>
                <a:cs typeface="Arial" panose="020B0604020202020204" pitchFamily="34" charset="0"/>
              </a:rPr>
              <a:t>Lesiones causadas voluntariamente, suicidio o tentativas de suicidio</a:t>
            </a:r>
            <a:endParaRPr lang="es-P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2C4C7C69-0B30-8F54-C4F7-E20316529464}"/>
              </a:ext>
            </a:extLst>
          </p:cNvPr>
          <p:cNvSpPr/>
          <p:nvPr/>
        </p:nvSpPr>
        <p:spPr>
          <a:xfrm>
            <a:off x="4544132" y="2690427"/>
            <a:ext cx="2739981" cy="900001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>
                <a:latin typeface="Arial" panose="020B0604020202020204" pitchFamily="34" charset="0"/>
                <a:cs typeface="Arial" panose="020B0604020202020204" pitchFamily="34" charset="0"/>
              </a:rPr>
              <a:t>Consumo de alcohol y drogas ilícitas</a:t>
            </a:r>
            <a:endParaRPr lang="es-P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28E37222-B6AF-68DF-D492-FDFC3121C4AC}"/>
              </a:ext>
            </a:extLst>
          </p:cNvPr>
          <p:cNvSpPr/>
          <p:nvPr/>
        </p:nvSpPr>
        <p:spPr>
          <a:xfrm>
            <a:off x="7959632" y="2690427"/>
            <a:ext cx="3007588" cy="900001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>
                <a:latin typeface="Arial" panose="020B0604020202020204" pitchFamily="34" charset="0"/>
                <a:cs typeface="Arial" panose="020B0604020202020204" pitchFamily="34" charset="0"/>
              </a:rPr>
              <a:t>Accidentes por deportes y actividades de riesgo</a:t>
            </a:r>
            <a:endParaRPr lang="es-P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47874877-1442-E658-0D27-54FD7B1D4FE4}"/>
              </a:ext>
            </a:extLst>
          </p:cNvPr>
          <p:cNvSpPr/>
          <p:nvPr/>
        </p:nvSpPr>
        <p:spPr>
          <a:xfrm>
            <a:off x="4544132" y="5127094"/>
            <a:ext cx="2739981" cy="1163897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>
                <a:latin typeface="Arial" panose="020B0604020202020204" pitchFamily="34" charset="0"/>
                <a:cs typeface="Arial" panose="020B0604020202020204" pitchFamily="34" charset="0"/>
              </a:rPr>
              <a:t>Cirugía plástica o estética y tratamiento de cicatrices queloides</a:t>
            </a:r>
            <a:endParaRPr lang="es-P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A6A8F5CB-E15E-D1BB-527B-810328AC364B}"/>
              </a:ext>
            </a:extLst>
          </p:cNvPr>
          <p:cNvSpPr/>
          <p:nvPr/>
        </p:nvSpPr>
        <p:spPr>
          <a:xfrm>
            <a:off x="8055780" y="5073630"/>
            <a:ext cx="3007588" cy="1163897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>
                <a:latin typeface="Arial" panose="020B0604020202020204" pitchFamily="34" charset="0"/>
                <a:cs typeface="Arial" panose="020B0604020202020204" pitchFamily="34" charset="0"/>
              </a:rPr>
              <a:t>Medicamentos, insumos, implantes o prótesis no aprobados por la FDA</a:t>
            </a:r>
            <a:endParaRPr lang="es-P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09513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89B1BA0-15C9-56A2-0CE1-656A1344D0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9795"/>
          <a:stretch/>
        </p:blipFill>
        <p:spPr>
          <a:xfrm>
            <a:off x="9561312" y="1130845"/>
            <a:ext cx="2630688" cy="3255546"/>
          </a:xfrm>
          <a:prstGeom prst="rect">
            <a:avLst/>
          </a:prstGeom>
        </p:spPr>
      </p:pic>
      <p:sp>
        <p:nvSpPr>
          <p:cNvPr id="23" name="Elipse 22">
            <a:extLst>
              <a:ext uri="{FF2B5EF4-FFF2-40B4-BE49-F238E27FC236}">
                <a16:creationId xmlns:a16="http://schemas.microsoft.com/office/drawing/2014/main" id="{184470D1-6B35-683C-8AB2-2422236D41DF}"/>
              </a:ext>
            </a:extLst>
          </p:cNvPr>
          <p:cNvSpPr/>
          <p:nvPr/>
        </p:nvSpPr>
        <p:spPr>
          <a:xfrm>
            <a:off x="8053799" y="2360320"/>
            <a:ext cx="3277792" cy="3251061"/>
          </a:xfrm>
          <a:prstGeom prst="ellipse">
            <a:avLst/>
          </a:prstGeom>
          <a:solidFill>
            <a:srgbClr val="3CAD4C"/>
          </a:solidFill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30270FD7-7712-EBB9-D78B-8AC5292F9C8C}"/>
              </a:ext>
            </a:extLst>
          </p:cNvPr>
          <p:cNvSpPr/>
          <p:nvPr/>
        </p:nvSpPr>
        <p:spPr>
          <a:xfrm>
            <a:off x="0" y="2185986"/>
            <a:ext cx="12192000" cy="2486025"/>
          </a:xfrm>
          <a:prstGeom prst="rect">
            <a:avLst/>
          </a:prstGeom>
          <a:solidFill>
            <a:srgbClr val="8B8D8E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48F1B25C-26B9-8126-125E-029CCE4CEB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1565"/>
            <a:ext cx="12192000" cy="91798"/>
          </a:xfrm>
          <a:prstGeom prst="rect">
            <a:avLst/>
          </a:prstGeom>
        </p:spPr>
      </p:pic>
      <p:sp>
        <p:nvSpPr>
          <p:cNvPr id="17" name="Elipse 16">
            <a:extLst>
              <a:ext uri="{FF2B5EF4-FFF2-40B4-BE49-F238E27FC236}">
                <a16:creationId xmlns:a16="http://schemas.microsoft.com/office/drawing/2014/main" id="{7A64B2F2-29E6-1CCF-8CB2-22155FEECF2F}"/>
              </a:ext>
            </a:extLst>
          </p:cNvPr>
          <p:cNvSpPr/>
          <p:nvPr/>
        </p:nvSpPr>
        <p:spPr>
          <a:xfrm>
            <a:off x="570904" y="730389"/>
            <a:ext cx="5563196" cy="5378171"/>
          </a:xfrm>
          <a:prstGeom prst="ellipse">
            <a:avLst/>
          </a:prstGeom>
          <a:solidFill>
            <a:srgbClr val="0069A3"/>
          </a:solidFill>
          <a:ln/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E7BF2391-63A7-00B2-4F7F-E7DCE54D5867}"/>
              </a:ext>
            </a:extLst>
          </p:cNvPr>
          <p:cNvGrpSpPr/>
          <p:nvPr/>
        </p:nvGrpSpPr>
        <p:grpSpPr>
          <a:xfrm>
            <a:off x="6602251" y="2830988"/>
            <a:ext cx="4883888" cy="1049965"/>
            <a:chOff x="6376698" y="2911712"/>
            <a:chExt cx="4883888" cy="1049965"/>
          </a:xfrm>
        </p:grpSpPr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56579197-1D26-E1EA-4D9D-270EBA0A224C}"/>
                </a:ext>
              </a:extLst>
            </p:cNvPr>
            <p:cNvSpPr txBox="1"/>
            <p:nvPr/>
          </p:nvSpPr>
          <p:spPr>
            <a:xfrm>
              <a:off x="6376698" y="2911712"/>
              <a:ext cx="4264309" cy="769441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r>
                <a:rPr lang="es-PE" sz="4400" b="1">
                  <a:solidFill>
                    <a:schemeClr val="bg1"/>
                  </a:solidFill>
                  <a:latin typeface="Foco"/>
                </a:rPr>
                <a:t>Marialuisa Diaz</a:t>
              </a:r>
            </a:p>
          </p:txBody>
        </p:sp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E9FDA5B6-1922-CE00-0566-322313F4688D}"/>
                </a:ext>
              </a:extLst>
            </p:cNvPr>
            <p:cNvSpPr txBox="1"/>
            <p:nvPr/>
          </p:nvSpPr>
          <p:spPr>
            <a:xfrm>
              <a:off x="6390214" y="3561567"/>
              <a:ext cx="4870372" cy="400110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s-PE" sz="2000">
                  <a:solidFill>
                    <a:schemeClr val="bg1"/>
                  </a:solidFill>
                  <a:latin typeface="Foco light"/>
                </a:rPr>
                <a:t>Business  </a:t>
              </a:r>
              <a:r>
                <a:rPr lang="es-PE" sz="2000" err="1">
                  <a:solidFill>
                    <a:schemeClr val="bg1"/>
                  </a:solidFill>
                  <a:latin typeface="Foco light"/>
                </a:rPr>
                <a:t>Specialist</a:t>
              </a:r>
              <a:r>
                <a:rPr lang="es-PE" sz="2000">
                  <a:solidFill>
                    <a:schemeClr val="bg1"/>
                  </a:solidFill>
                  <a:latin typeface="Foco light"/>
                </a:rPr>
                <a:t> de Accidentes Personales</a:t>
              </a:r>
            </a:p>
          </p:txBody>
        </p:sp>
      </p:grpSp>
      <p:pic>
        <p:nvPicPr>
          <p:cNvPr id="4" name="Imagen 3">
            <a:extLst>
              <a:ext uri="{FF2B5EF4-FFF2-40B4-BE49-F238E27FC236}">
                <a16:creationId xmlns:a16="http://schemas.microsoft.com/office/drawing/2014/main" id="{67442860-4BE6-AA8A-097E-4DF738DEB3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400" y="6624640"/>
            <a:ext cx="9360000" cy="7047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0FB84C9-D2CD-BBC6-F5AB-0EFCE2B516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3426" y="6290991"/>
            <a:ext cx="2584679" cy="496882"/>
          </a:xfrm>
          <a:prstGeom prst="rect">
            <a:avLst/>
          </a:prstGeom>
        </p:spPr>
      </p:pic>
      <p:pic>
        <p:nvPicPr>
          <p:cNvPr id="7170" name="Picture 2" descr="Image">
            <a:extLst>
              <a:ext uri="{FF2B5EF4-FFF2-40B4-BE49-F238E27FC236}">
                <a16:creationId xmlns:a16="http://schemas.microsoft.com/office/drawing/2014/main" id="{4AADA58B-17CF-9CA2-EBF3-11ECFA3213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766" y="864764"/>
            <a:ext cx="5155139" cy="5128468"/>
          </a:xfrm>
          <a:prstGeom prst="ellipse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7019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4DB4F237-70C9-EDEA-BA92-45760DF59B0F}"/>
              </a:ext>
            </a:extLst>
          </p:cNvPr>
          <p:cNvGrpSpPr/>
          <p:nvPr/>
        </p:nvGrpSpPr>
        <p:grpSpPr>
          <a:xfrm flipH="1">
            <a:off x="1999" y="978445"/>
            <a:ext cx="3896901" cy="4632936"/>
            <a:chOff x="3278599" y="978445"/>
            <a:chExt cx="3896901" cy="4632936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C89B1BA0-15C9-56A2-0CE1-656A1344D0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19795"/>
            <a:stretch/>
          </p:blipFill>
          <p:spPr>
            <a:xfrm>
              <a:off x="4544812" y="978445"/>
              <a:ext cx="2630688" cy="3255546"/>
            </a:xfrm>
            <a:prstGeom prst="rect">
              <a:avLst/>
            </a:prstGeom>
          </p:spPr>
        </p:pic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184470D1-6B35-683C-8AB2-2422236D41DF}"/>
                </a:ext>
              </a:extLst>
            </p:cNvPr>
            <p:cNvSpPr/>
            <p:nvPr/>
          </p:nvSpPr>
          <p:spPr>
            <a:xfrm>
              <a:off x="3278599" y="2360320"/>
              <a:ext cx="3277792" cy="3251061"/>
            </a:xfrm>
            <a:prstGeom prst="ellipse">
              <a:avLst/>
            </a:prstGeom>
            <a:solidFill>
              <a:srgbClr val="3CAD4C"/>
            </a:solidFill>
            <a:ln w="762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P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5" name="Imagen 14">
            <a:extLst>
              <a:ext uri="{FF2B5EF4-FFF2-40B4-BE49-F238E27FC236}">
                <a16:creationId xmlns:a16="http://schemas.microsoft.com/office/drawing/2014/main" id="{48F1B25C-26B9-8126-125E-029CCE4CEB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41565"/>
            <a:ext cx="12192000" cy="91798"/>
          </a:xfrm>
          <a:prstGeom prst="rect">
            <a:avLst/>
          </a:prstGeom>
        </p:spPr>
      </p:pic>
      <p:sp>
        <p:nvSpPr>
          <p:cNvPr id="6" name="Rectángulo: esquinas diagonales redondeadas 5">
            <a:extLst>
              <a:ext uri="{FF2B5EF4-FFF2-40B4-BE49-F238E27FC236}">
                <a16:creationId xmlns:a16="http://schemas.microsoft.com/office/drawing/2014/main" id="{6B043DE3-E793-3834-5F9E-2C8E1CB4C4E1}"/>
              </a:ext>
            </a:extLst>
          </p:cNvPr>
          <p:cNvSpPr/>
          <p:nvPr/>
        </p:nvSpPr>
        <p:spPr>
          <a:xfrm>
            <a:off x="0" y="2185986"/>
            <a:ext cx="7912100" cy="201680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8B8D8E"/>
          </a:solidFill>
          <a:ln>
            <a:solidFill>
              <a:srgbClr val="8B8D8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defRPr/>
            </a:pPr>
            <a:r>
              <a:rPr kumimoji="0" lang="es-PE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Foco"/>
              </a:rPr>
              <a:t>2. </a:t>
            </a:r>
            <a:r>
              <a:rPr lang="es-PE" sz="3200" b="1" dirty="0"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Foco"/>
              </a:rPr>
              <a:t>Nueva herramienta digital</a:t>
            </a:r>
            <a:endParaRPr kumimoji="0" lang="es-PE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Foco"/>
            </a:endParaRPr>
          </a:p>
        </p:txBody>
      </p:sp>
      <p:pic>
        <p:nvPicPr>
          <p:cNvPr id="8" name="Imagen 7" descr="Imagen que contiene edificio, exterior, camino, persona&#10;&#10;Descripción generada automáticamente">
            <a:extLst>
              <a:ext uri="{FF2B5EF4-FFF2-40B4-BE49-F238E27FC236}">
                <a16:creationId xmlns:a16="http://schemas.microsoft.com/office/drawing/2014/main" id="{3B3D2101-8200-0F9D-102D-82824BDB7FE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1973" r="11463" b="188"/>
          <a:stretch/>
        </p:blipFill>
        <p:spPr>
          <a:xfrm>
            <a:off x="7193666" y="655247"/>
            <a:ext cx="5138997" cy="5123117"/>
          </a:xfrm>
          <a:prstGeom prst="ellipse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03FFBAAD-9175-0012-A61A-79954B9B5D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5400" y="6624640"/>
            <a:ext cx="9360000" cy="7047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9FCB0F6-0603-7042-DC69-CD9A1A473A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63426" y="6290991"/>
            <a:ext cx="2584679" cy="49688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F91126C2-C0F7-D554-D238-0CF4341E37A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24570"/>
          <a:stretch>
            <a:fillRect/>
          </a:stretch>
        </p:blipFill>
        <p:spPr>
          <a:xfrm>
            <a:off x="7172795" y="655247"/>
            <a:ext cx="5178917" cy="5123117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7284673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Printing free icon">
            <a:extLst>
              <a:ext uri="{FF2B5EF4-FFF2-40B4-BE49-F238E27FC236}">
                <a16:creationId xmlns:a16="http://schemas.microsoft.com/office/drawing/2014/main" id="{4FB76E38-F48B-64BF-1821-705BC8FE29B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6681" y="274564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07A010E-9167-F6FD-6E27-A9352A5C30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41565"/>
            <a:ext cx="12192000" cy="9179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AFC37DF-70A6-0B35-4EC8-2D2B7AA613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5400" y="6624640"/>
            <a:ext cx="9360000" cy="7047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06A9800-C009-6CE7-997C-708F73136B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63426" y="6290991"/>
            <a:ext cx="2584679" cy="496882"/>
          </a:xfrm>
          <a:prstGeom prst="rect">
            <a:avLst/>
          </a:prstGeom>
        </p:spPr>
      </p:pic>
      <p:pic>
        <p:nvPicPr>
          <p:cNvPr id="3" name="COTIZADOR ACCOO V2 (1)">
            <a:hlinkClick r:id="" action="ppaction://media"/>
            <a:extLst>
              <a:ext uri="{FF2B5EF4-FFF2-40B4-BE49-F238E27FC236}">
                <a16:creationId xmlns:a16="http://schemas.microsoft.com/office/drawing/2014/main" id="{C25431BB-3D26-74CC-86F0-3612CDBDF32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81811" y="424239"/>
            <a:ext cx="10429782" cy="5866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367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25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1E8687-D0EC-8626-2362-B3A1626D2C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Printing free icon">
            <a:extLst>
              <a:ext uri="{FF2B5EF4-FFF2-40B4-BE49-F238E27FC236}">
                <a16:creationId xmlns:a16="http://schemas.microsoft.com/office/drawing/2014/main" id="{D65B14AA-2F40-F23F-D0B1-8B665CE512A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6681" y="274564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sp>
        <p:nvSpPr>
          <p:cNvPr id="3" name="Round Single Corner Rectangle 3">
            <a:extLst>
              <a:ext uri="{FF2B5EF4-FFF2-40B4-BE49-F238E27FC236}">
                <a16:creationId xmlns:a16="http://schemas.microsoft.com/office/drawing/2014/main" id="{6CBBA2BC-A589-7A05-D73D-90EF39A19F72}"/>
              </a:ext>
            </a:extLst>
          </p:cNvPr>
          <p:cNvSpPr/>
          <p:nvPr/>
        </p:nvSpPr>
        <p:spPr>
          <a:xfrm rot="16200000" flipH="1" flipV="1">
            <a:off x="5519001" y="-5147046"/>
            <a:ext cx="900000" cy="11937999"/>
          </a:xfrm>
          <a:prstGeom prst="round1Rect">
            <a:avLst>
              <a:gd name="adj" fmla="val 50000"/>
            </a:avLst>
          </a:prstGeom>
          <a:solidFill>
            <a:srgbClr val="0069A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oco"/>
              <a:ea typeface="+mn-ea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CB27374-1AAF-74EA-02B9-711509A9196F}"/>
              </a:ext>
            </a:extLst>
          </p:cNvPr>
          <p:cNvSpPr txBox="1"/>
          <p:nvPr/>
        </p:nvSpPr>
        <p:spPr>
          <a:xfrm>
            <a:off x="417264" y="501096"/>
            <a:ext cx="6019212" cy="64633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s-ES" sz="3600" b="1">
                <a:solidFill>
                  <a:prstClr val="white"/>
                </a:solidFill>
                <a:latin typeface="Foco"/>
                <a:cs typeface="Calibri"/>
              </a:rPr>
              <a:t>Beneficios de nuevo </a:t>
            </a:r>
            <a:r>
              <a:rPr lang="es-ES" sz="3600" b="1" err="1">
                <a:solidFill>
                  <a:prstClr val="white"/>
                </a:solidFill>
                <a:latin typeface="Foco"/>
                <a:cs typeface="Calibri"/>
              </a:rPr>
              <a:t>cotizador</a:t>
            </a:r>
            <a:r>
              <a:rPr lang="es-ES" sz="3600" b="1">
                <a:solidFill>
                  <a:prstClr val="white"/>
                </a:solidFill>
                <a:latin typeface="Foco"/>
                <a:cs typeface="Calibri"/>
              </a:rPr>
              <a:t>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9896766-2D15-F9F4-230F-2EB828AFA9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1565"/>
            <a:ext cx="12192000" cy="9179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12A1B34-4320-3EEE-B96B-C97B5537AE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400" y="6624640"/>
            <a:ext cx="9360000" cy="70474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4BE36E06-5201-BC6F-960B-4255A921C444}"/>
              </a:ext>
            </a:extLst>
          </p:cNvPr>
          <p:cNvSpPr txBox="1"/>
          <p:nvPr/>
        </p:nvSpPr>
        <p:spPr>
          <a:xfrm>
            <a:off x="1683216" y="2792662"/>
            <a:ext cx="245102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i="0" u="none" strike="noStrike">
                <a:effectLst/>
                <a:latin typeface="Foco" panose="020B0504050202020203"/>
              </a:rPr>
              <a:t>6 </a:t>
            </a:r>
            <a:r>
              <a:rPr lang="es-ES" sz="2000">
                <a:latin typeface="Foco" panose="020B0504050202020203"/>
              </a:rPr>
              <a:t>productos</a:t>
            </a:r>
            <a:r>
              <a:rPr lang="es-ES" sz="2000" i="0" u="none" strike="noStrike">
                <a:effectLst/>
                <a:latin typeface="Foco" panose="020B0504050202020203"/>
              </a:rPr>
              <a:t> en máximo 10 minutos</a:t>
            </a:r>
          </a:p>
        </p:txBody>
      </p:sp>
      <p:sp>
        <p:nvSpPr>
          <p:cNvPr id="8" name="Rectángulo: esquinas redondeadas 11">
            <a:extLst>
              <a:ext uri="{FF2B5EF4-FFF2-40B4-BE49-F238E27FC236}">
                <a16:creationId xmlns:a16="http://schemas.microsoft.com/office/drawing/2014/main" id="{55D067DA-D2E9-DD66-0C23-B391B2DB8330}"/>
              </a:ext>
            </a:extLst>
          </p:cNvPr>
          <p:cNvSpPr/>
          <p:nvPr/>
        </p:nvSpPr>
        <p:spPr>
          <a:xfrm>
            <a:off x="1835460" y="1620281"/>
            <a:ext cx="2178417" cy="762970"/>
          </a:xfrm>
          <a:prstGeom prst="roundRect">
            <a:avLst/>
          </a:prstGeom>
          <a:solidFill>
            <a:srgbClr val="0099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b="1">
                <a:latin typeface="Arial" panose="020B0604020202020204" pitchFamily="34" charset="0"/>
                <a:cs typeface="Arial" panose="020B0604020202020204" pitchFamily="34" charset="0"/>
              </a:rPr>
              <a:t>Cotización rápida y sencilla</a:t>
            </a:r>
          </a:p>
        </p:txBody>
      </p:sp>
      <p:sp>
        <p:nvSpPr>
          <p:cNvPr id="10" name="Rectángulo: esquinas redondeadas 11">
            <a:extLst>
              <a:ext uri="{FF2B5EF4-FFF2-40B4-BE49-F238E27FC236}">
                <a16:creationId xmlns:a16="http://schemas.microsoft.com/office/drawing/2014/main" id="{68CB6416-C568-33B1-4D84-C21F8C03C684}"/>
              </a:ext>
            </a:extLst>
          </p:cNvPr>
          <p:cNvSpPr/>
          <p:nvPr/>
        </p:nvSpPr>
        <p:spPr>
          <a:xfrm>
            <a:off x="4793140" y="1620281"/>
            <a:ext cx="2097777" cy="761710"/>
          </a:xfrm>
          <a:prstGeom prst="roundRect">
            <a:avLst/>
          </a:prstGeom>
          <a:solidFill>
            <a:srgbClr val="0099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i="0" u="none" strike="noStrike">
                <a:solidFill>
                  <a:schemeClr val="bg1"/>
                </a:solidFill>
                <a:effectLst/>
                <a:latin typeface="Foco" panose="020B0504050202020203"/>
              </a:rPr>
              <a:t>Autogestión total</a:t>
            </a:r>
            <a:endParaRPr lang="es-PE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ángulo: esquinas redondeadas 11">
            <a:extLst>
              <a:ext uri="{FF2B5EF4-FFF2-40B4-BE49-F238E27FC236}">
                <a16:creationId xmlns:a16="http://schemas.microsoft.com/office/drawing/2014/main" id="{8E6BF932-12CF-45A3-D310-F41393DD25F4}"/>
              </a:ext>
            </a:extLst>
          </p:cNvPr>
          <p:cNvSpPr/>
          <p:nvPr/>
        </p:nvSpPr>
        <p:spPr>
          <a:xfrm>
            <a:off x="7747837" y="1620281"/>
            <a:ext cx="2096953" cy="761710"/>
          </a:xfrm>
          <a:prstGeom prst="roundRect">
            <a:avLst/>
          </a:prstGeom>
          <a:solidFill>
            <a:srgbClr val="0099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i="0" u="none" strike="noStrike">
                <a:solidFill>
                  <a:schemeClr val="bg1"/>
                </a:solidFill>
                <a:effectLst/>
                <a:latin typeface="Foco" panose="020B0504050202020203"/>
              </a:rPr>
              <a:t>Descarga inmediata del slip</a:t>
            </a:r>
            <a:endParaRPr lang="es-PE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D813BA5F-4FBD-E3F6-D47D-D4CF45C5198D}"/>
              </a:ext>
            </a:extLst>
          </p:cNvPr>
          <p:cNvSpPr/>
          <p:nvPr/>
        </p:nvSpPr>
        <p:spPr>
          <a:xfrm>
            <a:off x="1903267" y="3898694"/>
            <a:ext cx="1905808" cy="766010"/>
          </a:xfrm>
          <a:prstGeom prst="roundRect">
            <a:avLst/>
          </a:prstGeom>
          <a:solidFill>
            <a:srgbClr val="0099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i="0" u="none" strike="noStrike">
                <a:solidFill>
                  <a:schemeClr val="bg1"/>
                </a:solidFill>
                <a:effectLst/>
                <a:latin typeface="Foco" panose="020B0504050202020203"/>
              </a:rPr>
              <a:t>Elección </a:t>
            </a:r>
            <a:br>
              <a:rPr lang="es-ES" b="1" i="0" u="none" strike="noStrike">
                <a:solidFill>
                  <a:schemeClr val="bg1"/>
                </a:solidFill>
                <a:effectLst/>
                <a:latin typeface="Foco" panose="020B0504050202020203"/>
              </a:rPr>
            </a:br>
            <a:r>
              <a:rPr lang="es-ES" b="1" i="0" u="none" strike="noStrike">
                <a:solidFill>
                  <a:schemeClr val="bg1"/>
                </a:solidFill>
                <a:effectLst/>
                <a:latin typeface="Foco" panose="020B0504050202020203"/>
              </a:rPr>
              <a:t>flexible</a:t>
            </a:r>
            <a:endParaRPr lang="es-PE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ángulo: esquinas redondeadas 11">
            <a:extLst>
              <a:ext uri="{FF2B5EF4-FFF2-40B4-BE49-F238E27FC236}">
                <a16:creationId xmlns:a16="http://schemas.microsoft.com/office/drawing/2014/main" id="{60DFB483-76C5-F1D8-6F53-DF430AFED116}"/>
              </a:ext>
            </a:extLst>
          </p:cNvPr>
          <p:cNvSpPr/>
          <p:nvPr/>
        </p:nvSpPr>
        <p:spPr>
          <a:xfrm>
            <a:off x="8078996" y="3908610"/>
            <a:ext cx="1905808" cy="769821"/>
          </a:xfrm>
          <a:prstGeom prst="roundRect">
            <a:avLst/>
          </a:prstGeom>
          <a:solidFill>
            <a:srgbClr val="0099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i="0" u="none" strike="noStrike">
                <a:solidFill>
                  <a:schemeClr val="bg1"/>
                </a:solidFill>
                <a:effectLst/>
                <a:latin typeface="Foco" panose="020B0504050202020203"/>
              </a:rPr>
              <a:t>Reducción de tiempos</a:t>
            </a:r>
            <a:endParaRPr lang="es-PE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ángulo: esquinas redondeadas 11">
            <a:extLst>
              <a:ext uri="{FF2B5EF4-FFF2-40B4-BE49-F238E27FC236}">
                <a16:creationId xmlns:a16="http://schemas.microsoft.com/office/drawing/2014/main" id="{F15E91B4-E8A1-F204-DA2F-471E5B49FCCB}"/>
              </a:ext>
            </a:extLst>
          </p:cNvPr>
          <p:cNvSpPr/>
          <p:nvPr/>
        </p:nvSpPr>
        <p:spPr>
          <a:xfrm>
            <a:off x="5016097" y="3898694"/>
            <a:ext cx="1905808" cy="766010"/>
          </a:xfrm>
          <a:prstGeom prst="roundRect">
            <a:avLst/>
          </a:prstGeom>
          <a:solidFill>
            <a:srgbClr val="0099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i="0" u="none" strike="noStrike">
                <a:solidFill>
                  <a:schemeClr val="bg1"/>
                </a:solidFill>
                <a:effectLst/>
                <a:latin typeface="Foco" panose="020B0504050202020203"/>
              </a:rPr>
              <a:t>Disponibilidad 24/7</a:t>
            </a:r>
            <a:endParaRPr lang="es-PE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6C3B9C8A-C92E-5A36-A33F-FDC69E96D67B}"/>
              </a:ext>
            </a:extLst>
          </p:cNvPr>
          <p:cNvSpPr txBox="1"/>
          <p:nvPr/>
        </p:nvSpPr>
        <p:spPr>
          <a:xfrm>
            <a:off x="4573029" y="2786605"/>
            <a:ext cx="257812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i="0" u="none" strike="noStrike">
                <a:effectLst/>
                <a:latin typeface="Foco" panose="020B0504050202020203"/>
              </a:rPr>
              <a:t>No dependerás de tu ejecutivo comercial.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7BF2B2D6-2E63-B75F-9B06-2BA890F22CC2}"/>
              </a:ext>
            </a:extLst>
          </p:cNvPr>
          <p:cNvSpPr txBox="1"/>
          <p:nvPr/>
        </p:nvSpPr>
        <p:spPr>
          <a:xfrm>
            <a:off x="7488937" y="2801185"/>
            <a:ext cx="245102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i="0" u="none" strike="noStrike">
                <a:effectLst/>
                <a:latin typeface="Foco" panose="020B0504050202020203"/>
              </a:rPr>
              <a:t>Listo para enviar a operaciones.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810C685F-C0E0-BB2D-555D-F36D221BE3C0}"/>
              </a:ext>
            </a:extLst>
          </p:cNvPr>
          <p:cNvSpPr txBox="1"/>
          <p:nvPr/>
        </p:nvSpPr>
        <p:spPr>
          <a:xfrm>
            <a:off x="7806387" y="5006274"/>
            <a:ext cx="245102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800" i="0" u="none" strike="noStrike">
                <a:effectLst/>
                <a:latin typeface="Foco" panose="020B0504050202020203"/>
              </a:rPr>
              <a:t>Menos procesos manuales, más eficiencia.</a:t>
            </a:r>
            <a:endParaRPr lang="es-ES" i="0" u="none" strike="noStrike">
              <a:effectLst/>
              <a:latin typeface="Foco" panose="020B0504050202020203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F005B217-A1F1-7EAC-5D51-F6AFE68F8EA9}"/>
              </a:ext>
            </a:extLst>
          </p:cNvPr>
          <p:cNvSpPr txBox="1"/>
          <p:nvPr/>
        </p:nvSpPr>
        <p:spPr>
          <a:xfrm>
            <a:off x="1274790" y="5032693"/>
            <a:ext cx="316276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800" i="0" u="none" strike="noStrike">
                <a:effectLst/>
                <a:latin typeface="Foco" panose="020B0504050202020203"/>
              </a:rPr>
              <a:t>3 planes con las mismas coberturas principales, sumas aseguradas variables y coberturas adicionales.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475C9753-C9BC-E3FC-7A3F-8688D9F095C9}"/>
              </a:ext>
            </a:extLst>
          </p:cNvPr>
          <p:cNvSpPr txBox="1"/>
          <p:nvPr/>
        </p:nvSpPr>
        <p:spPr>
          <a:xfrm>
            <a:off x="4823344" y="5081225"/>
            <a:ext cx="245102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800" i="0" u="none" strike="noStrike">
                <a:effectLst/>
                <a:latin typeface="Foco" panose="020B0504050202020203"/>
              </a:rPr>
              <a:t>Cotiza desde cualquier lugar, en cualquier momento.</a:t>
            </a:r>
            <a:endParaRPr lang="es-ES" i="0" u="none" strike="noStrike">
              <a:effectLst/>
              <a:latin typeface="Foco" panose="020B0504050202020203"/>
            </a:endParaRPr>
          </a:p>
        </p:txBody>
      </p:sp>
      <p:cxnSp>
        <p:nvCxnSpPr>
          <p:cNvPr id="28" name="Conector recto de flecha 27">
            <a:extLst>
              <a:ext uri="{FF2B5EF4-FFF2-40B4-BE49-F238E27FC236}">
                <a16:creationId xmlns:a16="http://schemas.microsoft.com/office/drawing/2014/main" id="{DC77EF18-503A-F212-B0F1-0BAE863815FF}"/>
              </a:ext>
            </a:extLst>
          </p:cNvPr>
          <p:cNvCxnSpPr/>
          <p:nvPr/>
        </p:nvCxnSpPr>
        <p:spPr>
          <a:xfrm>
            <a:off x="2924021" y="2381991"/>
            <a:ext cx="0" cy="419194"/>
          </a:xfrm>
          <a:prstGeom prst="straightConnector1">
            <a:avLst/>
          </a:prstGeom>
          <a:ln w="57150">
            <a:solidFill>
              <a:srgbClr val="0069A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de flecha 28">
            <a:extLst>
              <a:ext uri="{FF2B5EF4-FFF2-40B4-BE49-F238E27FC236}">
                <a16:creationId xmlns:a16="http://schemas.microsoft.com/office/drawing/2014/main" id="{06A3B21D-4A2F-0DD8-61A6-293112866549}"/>
              </a:ext>
            </a:extLst>
          </p:cNvPr>
          <p:cNvCxnSpPr/>
          <p:nvPr/>
        </p:nvCxnSpPr>
        <p:spPr>
          <a:xfrm>
            <a:off x="5862093" y="2367000"/>
            <a:ext cx="0" cy="419194"/>
          </a:xfrm>
          <a:prstGeom prst="straightConnector1">
            <a:avLst/>
          </a:prstGeom>
          <a:ln w="57150">
            <a:solidFill>
              <a:srgbClr val="0069A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de flecha 29">
            <a:extLst>
              <a:ext uri="{FF2B5EF4-FFF2-40B4-BE49-F238E27FC236}">
                <a16:creationId xmlns:a16="http://schemas.microsoft.com/office/drawing/2014/main" id="{C050BFCE-1121-C0C9-17C3-F18EBCE79203}"/>
              </a:ext>
            </a:extLst>
          </p:cNvPr>
          <p:cNvCxnSpPr/>
          <p:nvPr/>
        </p:nvCxnSpPr>
        <p:spPr>
          <a:xfrm>
            <a:off x="8851182" y="2374684"/>
            <a:ext cx="0" cy="419194"/>
          </a:xfrm>
          <a:prstGeom prst="straightConnector1">
            <a:avLst/>
          </a:prstGeom>
          <a:ln w="57150">
            <a:solidFill>
              <a:srgbClr val="0069A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cto de flecha 31">
            <a:extLst>
              <a:ext uri="{FF2B5EF4-FFF2-40B4-BE49-F238E27FC236}">
                <a16:creationId xmlns:a16="http://schemas.microsoft.com/office/drawing/2014/main" id="{3AEB0198-48E5-3828-20B9-6AC59CB61E0E}"/>
              </a:ext>
            </a:extLst>
          </p:cNvPr>
          <p:cNvCxnSpPr/>
          <p:nvPr/>
        </p:nvCxnSpPr>
        <p:spPr>
          <a:xfrm>
            <a:off x="9062247" y="4676205"/>
            <a:ext cx="0" cy="419194"/>
          </a:xfrm>
          <a:prstGeom prst="straightConnector1">
            <a:avLst/>
          </a:prstGeom>
          <a:ln w="57150">
            <a:solidFill>
              <a:srgbClr val="0069A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cto de flecha 32">
            <a:extLst>
              <a:ext uri="{FF2B5EF4-FFF2-40B4-BE49-F238E27FC236}">
                <a16:creationId xmlns:a16="http://schemas.microsoft.com/office/drawing/2014/main" id="{ABAD1C13-1F63-4AF8-C20E-1A743EB02D02}"/>
              </a:ext>
            </a:extLst>
          </p:cNvPr>
          <p:cNvCxnSpPr/>
          <p:nvPr/>
        </p:nvCxnSpPr>
        <p:spPr>
          <a:xfrm>
            <a:off x="5957897" y="4660836"/>
            <a:ext cx="0" cy="419194"/>
          </a:xfrm>
          <a:prstGeom prst="straightConnector1">
            <a:avLst/>
          </a:prstGeom>
          <a:ln w="57150">
            <a:solidFill>
              <a:srgbClr val="0069A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de flecha 33">
            <a:extLst>
              <a:ext uri="{FF2B5EF4-FFF2-40B4-BE49-F238E27FC236}">
                <a16:creationId xmlns:a16="http://schemas.microsoft.com/office/drawing/2014/main" id="{33627868-9F84-352E-3CB0-087F44C82E7D}"/>
              </a:ext>
            </a:extLst>
          </p:cNvPr>
          <p:cNvCxnSpPr/>
          <p:nvPr/>
        </p:nvCxnSpPr>
        <p:spPr>
          <a:xfrm>
            <a:off x="2822811" y="4660836"/>
            <a:ext cx="0" cy="419194"/>
          </a:xfrm>
          <a:prstGeom prst="straightConnector1">
            <a:avLst/>
          </a:prstGeom>
          <a:ln w="57150">
            <a:solidFill>
              <a:srgbClr val="0069A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Imagen 20">
            <a:extLst>
              <a:ext uri="{FF2B5EF4-FFF2-40B4-BE49-F238E27FC236}">
                <a16:creationId xmlns:a16="http://schemas.microsoft.com/office/drawing/2014/main" id="{B99DD022-E78B-378D-F57D-172D7A2070B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rcRect t="22442" r="4629" b="48943"/>
          <a:stretch>
            <a:fillRect/>
          </a:stretch>
        </p:blipFill>
        <p:spPr>
          <a:xfrm>
            <a:off x="952500" y="1439197"/>
            <a:ext cx="9810750" cy="1962415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28DA15CB-8C10-2615-0E27-486FC894199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>
            <a:grayscl/>
          </a:blip>
          <a:srcRect t="51681" b="38843"/>
          <a:stretch>
            <a:fillRect/>
          </a:stretch>
        </p:blipFill>
        <p:spPr>
          <a:xfrm>
            <a:off x="952500" y="3406279"/>
            <a:ext cx="10287000" cy="649841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E853F26F-7114-700F-BD88-7CB0014FB92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rcRect l="-15" t="60859" r="4645" b="13431"/>
          <a:stretch>
            <a:fillRect/>
          </a:stretch>
        </p:blipFill>
        <p:spPr>
          <a:xfrm>
            <a:off x="628650" y="4040350"/>
            <a:ext cx="9810750" cy="1763204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912310BB-1FEB-2333-9539-71B20EA6124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grayscl/>
          </a:blip>
          <a:srcRect t="85400" r="4631" b="4103"/>
          <a:stretch>
            <a:fillRect/>
          </a:stretch>
        </p:blipFill>
        <p:spPr>
          <a:xfrm>
            <a:off x="628650" y="5717731"/>
            <a:ext cx="9810750" cy="71989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07B92AA-2C08-B290-FE62-887847863E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63426" y="6290991"/>
            <a:ext cx="2584679" cy="496882"/>
          </a:xfrm>
          <a:prstGeom prst="rect">
            <a:avLst/>
          </a:prstGeom>
        </p:spPr>
      </p:pic>
      <p:sp>
        <p:nvSpPr>
          <p:cNvPr id="24" name="Rectángulo 23">
            <a:extLst>
              <a:ext uri="{FF2B5EF4-FFF2-40B4-BE49-F238E27FC236}">
                <a16:creationId xmlns:a16="http://schemas.microsoft.com/office/drawing/2014/main" id="{5D8A5C20-27B4-0124-7426-17876547424C}"/>
              </a:ext>
            </a:extLst>
          </p:cNvPr>
          <p:cNvSpPr/>
          <p:nvPr/>
        </p:nvSpPr>
        <p:spPr>
          <a:xfrm>
            <a:off x="2673670" y="3698082"/>
            <a:ext cx="45719" cy="691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308635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24297-8558-84EC-C3F6-F1644AD85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Printing free icon">
            <a:extLst>
              <a:ext uri="{FF2B5EF4-FFF2-40B4-BE49-F238E27FC236}">
                <a16:creationId xmlns:a16="http://schemas.microsoft.com/office/drawing/2014/main" id="{671A8B93-EFDA-AA40-57AD-F93E1A116FB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6681" y="274564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sp>
        <p:nvSpPr>
          <p:cNvPr id="3" name="Round Single Corner Rectangle 3">
            <a:extLst>
              <a:ext uri="{FF2B5EF4-FFF2-40B4-BE49-F238E27FC236}">
                <a16:creationId xmlns:a16="http://schemas.microsoft.com/office/drawing/2014/main" id="{2DC58217-1FA7-0A40-D052-5F830319430A}"/>
              </a:ext>
            </a:extLst>
          </p:cNvPr>
          <p:cNvSpPr/>
          <p:nvPr/>
        </p:nvSpPr>
        <p:spPr>
          <a:xfrm rot="16200000" flipH="1" flipV="1">
            <a:off x="5519001" y="-5147046"/>
            <a:ext cx="900000" cy="11937999"/>
          </a:xfrm>
          <a:prstGeom prst="round1Rect">
            <a:avLst>
              <a:gd name="adj" fmla="val 50000"/>
            </a:avLst>
          </a:prstGeom>
          <a:solidFill>
            <a:srgbClr val="0069A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oco"/>
              <a:ea typeface="+mn-ea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11652FB-11E8-3FE4-BFBF-47AB173065BC}"/>
              </a:ext>
            </a:extLst>
          </p:cNvPr>
          <p:cNvSpPr txBox="1"/>
          <p:nvPr/>
        </p:nvSpPr>
        <p:spPr>
          <a:xfrm>
            <a:off x="417264" y="501096"/>
            <a:ext cx="9513695" cy="64633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s-ES" sz="3600" b="1">
                <a:solidFill>
                  <a:prstClr val="white"/>
                </a:solidFill>
                <a:latin typeface="Foco"/>
                <a:cs typeface="Calibri"/>
              </a:rPr>
              <a:t>Consideraciones para el uso del </a:t>
            </a:r>
            <a:r>
              <a:rPr lang="es-ES" sz="3600" b="1" err="1">
                <a:solidFill>
                  <a:prstClr val="white"/>
                </a:solidFill>
                <a:latin typeface="Foco"/>
                <a:cs typeface="Calibri"/>
              </a:rPr>
              <a:t>cotizador</a:t>
            </a:r>
            <a:r>
              <a:rPr lang="es-ES" sz="3600" b="1">
                <a:solidFill>
                  <a:prstClr val="white"/>
                </a:solidFill>
                <a:latin typeface="Foco"/>
                <a:cs typeface="Calibri"/>
              </a:rPr>
              <a:t>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3D90E64-2A30-6AC0-F5A8-38117654E5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1565"/>
            <a:ext cx="12192000" cy="9179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089C976-9280-DEBE-7D72-E52282E76A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400" y="6624640"/>
            <a:ext cx="9360000" cy="7047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AFE187E-BEA1-52F7-9956-C635EAD0E3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3426" y="6290991"/>
            <a:ext cx="2584679" cy="496882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55D19FA-16CE-2999-6336-FC087407E680}"/>
              </a:ext>
            </a:extLst>
          </p:cNvPr>
          <p:cNvSpPr txBox="1"/>
          <p:nvPr/>
        </p:nvSpPr>
        <p:spPr>
          <a:xfrm>
            <a:off x="5194587" y="2481997"/>
            <a:ext cx="648764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>
              <a:buClr>
                <a:srgbClr val="E76829"/>
              </a:buClr>
              <a:buFont typeface="+mj-lt"/>
              <a:buAutoNum type="arabicPeriod"/>
            </a:pPr>
            <a:r>
              <a:rPr lang="es-ES" b="0" i="0" u="none" strike="noStrike" dirty="0">
                <a:effectLst/>
                <a:latin typeface="Foco" panose="020B0604020202020204" charset="0"/>
              </a:rPr>
              <a:t>Las sumas aseguradas máximas dependen del tipo de plan seleccionado.</a:t>
            </a:r>
          </a:p>
          <a:p>
            <a:pPr marL="342900" indent="-342900" algn="l">
              <a:buClr>
                <a:srgbClr val="E76829"/>
              </a:buClr>
              <a:buFont typeface="+mj-lt"/>
              <a:buAutoNum type="arabicPeriod"/>
            </a:pPr>
            <a:r>
              <a:rPr lang="es-ES" b="0" i="0" u="none" strike="noStrike" dirty="0">
                <a:effectLst/>
                <a:latin typeface="Foco" panose="020B0604020202020204" charset="0"/>
              </a:rPr>
              <a:t>Para ACCO: Es válido únicamente para empresas que cuenten con </a:t>
            </a:r>
            <a:r>
              <a:rPr lang="es-ES" b="1" i="0" u="none" strike="noStrike" dirty="0">
                <a:solidFill>
                  <a:schemeClr val="accent2"/>
                </a:solidFill>
                <a:effectLst/>
                <a:latin typeface="Foco" panose="020B0604020202020204" charset="0"/>
              </a:rPr>
              <a:t>RUC activo </a:t>
            </a:r>
            <a:r>
              <a:rPr lang="es-ES" b="0" i="0" u="none" strike="noStrike" dirty="0">
                <a:effectLst/>
                <a:latin typeface="Foco" panose="020B0604020202020204" charset="0"/>
              </a:rPr>
              <a:t>ante SUNAT.</a:t>
            </a:r>
          </a:p>
          <a:p>
            <a:pPr marL="342900" indent="-342900" algn="l">
              <a:buClr>
                <a:srgbClr val="E76829"/>
              </a:buClr>
              <a:buFont typeface="+mj-lt"/>
              <a:buAutoNum type="arabicPeriod"/>
            </a:pPr>
            <a:r>
              <a:rPr lang="es-ES" b="0" i="0" u="none" strike="noStrike" dirty="0">
                <a:effectLst/>
                <a:latin typeface="Foco" panose="020B0604020202020204" charset="0"/>
              </a:rPr>
              <a:t>Para ACCI: Aplica para empresas con </a:t>
            </a:r>
            <a:r>
              <a:rPr lang="es-ES" b="1" i="0" u="none" strike="noStrike" dirty="0">
                <a:solidFill>
                  <a:schemeClr val="accent2"/>
                </a:solidFill>
                <a:effectLst/>
                <a:latin typeface="Foco" panose="020B0604020202020204" charset="0"/>
              </a:rPr>
              <a:t>RUC activo </a:t>
            </a:r>
            <a:r>
              <a:rPr lang="es-ES" b="0" i="0" u="none" strike="noStrike" dirty="0">
                <a:effectLst/>
                <a:latin typeface="Foco" panose="020B0604020202020204" charset="0"/>
              </a:rPr>
              <a:t>ante SUNAT y para personas naturales que posean </a:t>
            </a:r>
            <a:r>
              <a:rPr lang="es-ES" b="1" dirty="0">
                <a:solidFill>
                  <a:schemeClr val="accent2"/>
                </a:solidFill>
                <a:latin typeface="Foco" panose="020B0604020202020204" charset="0"/>
              </a:rPr>
              <a:t>Documento de Identidad vigente.</a:t>
            </a:r>
          </a:p>
          <a:p>
            <a:pPr marL="342900" indent="-342900" algn="l">
              <a:buClr>
                <a:srgbClr val="E76829"/>
              </a:buClr>
              <a:buFont typeface="+mj-lt"/>
              <a:buAutoNum type="arabicPeriod"/>
            </a:pPr>
            <a:r>
              <a:rPr lang="es-ES" b="0" i="0" u="none" strike="noStrike" dirty="0">
                <a:effectLst/>
                <a:latin typeface="Foco" panose="020B0604020202020204" charset="0"/>
              </a:rPr>
              <a:t>No válido para fechas retroactivas.</a:t>
            </a:r>
            <a:endParaRPr lang="es-ES" dirty="0">
              <a:latin typeface="Foco" panose="020B0604020202020204" charset="0"/>
            </a:endParaRPr>
          </a:p>
          <a:p>
            <a:pPr marL="342900" indent="-342900">
              <a:buClr>
                <a:srgbClr val="E76829"/>
              </a:buClr>
              <a:buFont typeface="+mj-lt"/>
              <a:buAutoNum type="arabicPeriod"/>
            </a:pPr>
            <a:r>
              <a:rPr lang="es-ES" dirty="0">
                <a:latin typeface="Foco" panose="020B0604020202020204" charset="0"/>
              </a:rPr>
              <a:t>No aplica para </a:t>
            </a:r>
            <a:r>
              <a:rPr lang="es-ES" b="0" i="0" u="none" strike="noStrike" dirty="0">
                <a:effectLst/>
                <a:latin typeface="Foco" panose="020B0604020202020204" charset="0"/>
              </a:rPr>
              <a:t>pesca, minería, vigilancia (con armas), </a:t>
            </a:r>
            <a:r>
              <a:rPr lang="es-ES" dirty="0"/>
              <a:t>deporte profesional</a:t>
            </a:r>
            <a:r>
              <a:rPr lang="es-ES" b="0" i="0" u="none" strike="noStrike" dirty="0">
                <a:effectLst/>
                <a:latin typeface="Foco" panose="020B0604020202020204" charset="0"/>
              </a:rPr>
              <a:t>,  desminado y/o fuerzas armadas.</a:t>
            </a:r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9D15BA78-4671-99C2-AF91-69E623A137D6}"/>
              </a:ext>
            </a:extLst>
          </p:cNvPr>
          <p:cNvSpPr/>
          <p:nvPr/>
        </p:nvSpPr>
        <p:spPr>
          <a:xfrm>
            <a:off x="882362" y="2081514"/>
            <a:ext cx="1620000" cy="1080000"/>
          </a:xfrm>
          <a:prstGeom prst="roundRect">
            <a:avLst/>
          </a:prstGeom>
          <a:solidFill>
            <a:srgbClr val="E7682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b="1" dirty="0">
                <a:latin typeface="Arial" panose="020B0604020202020204" pitchFamily="34" charset="0"/>
                <a:cs typeface="Arial" panose="020B0604020202020204" pitchFamily="34" charset="0"/>
              </a:rPr>
              <a:t>ACCO Suma Fija</a:t>
            </a:r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FA33C580-3FD6-F0F1-3311-1330E4C9925B}"/>
              </a:ext>
            </a:extLst>
          </p:cNvPr>
          <p:cNvSpPr/>
          <p:nvPr/>
        </p:nvSpPr>
        <p:spPr>
          <a:xfrm>
            <a:off x="882362" y="3427190"/>
            <a:ext cx="1620000" cy="1080000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b="1">
                <a:latin typeface="Arial" panose="020B0604020202020204" pitchFamily="34" charset="0"/>
                <a:cs typeface="Arial" panose="020B0604020202020204" pitchFamily="34" charset="0"/>
              </a:rPr>
              <a:t>ACCO Tripulantes</a:t>
            </a:r>
          </a:p>
        </p:txBody>
      </p:sp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id="{37C52FC2-9EAE-AA32-AAA4-0E683F5A34A1}"/>
              </a:ext>
            </a:extLst>
          </p:cNvPr>
          <p:cNvSpPr/>
          <p:nvPr/>
        </p:nvSpPr>
        <p:spPr>
          <a:xfrm>
            <a:off x="882362" y="4735079"/>
            <a:ext cx="1620000" cy="10800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b="1">
                <a:latin typeface="Arial" panose="020B0604020202020204" pitchFamily="34" charset="0"/>
                <a:cs typeface="Arial" panose="020B0604020202020204" pitchFamily="34" charset="0"/>
              </a:rPr>
              <a:t>ACCO Aforo</a:t>
            </a:r>
          </a:p>
        </p:txBody>
      </p:sp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5C38C369-A5A7-A2DA-1E85-C7EA1BE4A59A}"/>
              </a:ext>
            </a:extLst>
          </p:cNvPr>
          <p:cNvSpPr/>
          <p:nvPr/>
        </p:nvSpPr>
        <p:spPr>
          <a:xfrm>
            <a:off x="2768411" y="3429691"/>
            <a:ext cx="1620000" cy="1080000"/>
          </a:xfrm>
          <a:prstGeom prst="roundRect">
            <a:avLst/>
          </a:prstGeom>
          <a:solidFill>
            <a:srgbClr val="0069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b="1">
                <a:latin typeface="Arial" panose="020B0604020202020204" pitchFamily="34" charset="0"/>
                <a:cs typeface="Arial" panose="020B0604020202020204" pitchFamily="34" charset="0"/>
              </a:rPr>
              <a:t>ACCO Eventos</a:t>
            </a:r>
          </a:p>
        </p:txBody>
      </p:sp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id="{9D4E3BE2-46AC-7403-5CF4-861D6F8FA098}"/>
              </a:ext>
            </a:extLst>
          </p:cNvPr>
          <p:cNvSpPr/>
          <p:nvPr/>
        </p:nvSpPr>
        <p:spPr>
          <a:xfrm>
            <a:off x="2768411" y="2112133"/>
            <a:ext cx="1620000" cy="1080000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b="1">
                <a:latin typeface="Arial" panose="020B0604020202020204" pitchFamily="34" charset="0"/>
                <a:cs typeface="Arial" panose="020B0604020202020204" pitchFamily="34" charset="0"/>
              </a:rPr>
              <a:t>ACCO Ocupantes</a:t>
            </a:r>
          </a:p>
        </p:txBody>
      </p:sp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B7F17840-9A59-1D67-E61C-C55A5C54E768}"/>
              </a:ext>
            </a:extLst>
          </p:cNvPr>
          <p:cNvSpPr/>
          <p:nvPr/>
        </p:nvSpPr>
        <p:spPr>
          <a:xfrm>
            <a:off x="2768411" y="4718674"/>
            <a:ext cx="1620000" cy="1080000"/>
          </a:xfrm>
          <a:prstGeom prst="roundRect">
            <a:avLst/>
          </a:prstGeom>
          <a:solidFill>
            <a:srgbClr val="8B8D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b="1">
                <a:latin typeface="Arial" panose="020B0604020202020204" pitchFamily="34" charset="0"/>
                <a:cs typeface="Arial" panose="020B0604020202020204" pitchFamily="34" charset="0"/>
              </a:rPr>
              <a:t>ACCI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095839C4-F542-D76D-DAC1-25A961F92A56}"/>
              </a:ext>
            </a:extLst>
          </p:cNvPr>
          <p:cNvSpPr txBox="1"/>
          <p:nvPr/>
        </p:nvSpPr>
        <p:spPr>
          <a:xfrm>
            <a:off x="5194587" y="1582532"/>
            <a:ext cx="64876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0" i="0">
                <a:effectLst/>
                <a:latin typeface="Foco" panose="020B0604020202020204" charset="0"/>
              </a:rPr>
              <a:t>Para realizar una cotización por esta vía debes considerar las siguientes reglas</a:t>
            </a:r>
            <a:r>
              <a:rPr lang="es-ES" sz="2000">
                <a:latin typeface="Foco" panose="020B0604020202020204" charset="0"/>
              </a:rPr>
              <a:t>:</a:t>
            </a:r>
            <a:endParaRPr lang="es-PE" sz="2000">
              <a:latin typeface="Foco" panose="020B0604020202020204" charset="0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FBFB2324-29D9-BE41-908E-D96A1E399AE1}"/>
              </a:ext>
            </a:extLst>
          </p:cNvPr>
          <p:cNvSpPr txBox="1"/>
          <p:nvPr/>
        </p:nvSpPr>
        <p:spPr>
          <a:xfrm>
            <a:off x="5194587" y="5488451"/>
            <a:ext cx="6487646" cy="71508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dirty="0">
                <a:latin typeface="Foco" panose="020B0604020202020204" charset="0"/>
              </a:rPr>
              <a:t>Las cotizaciones que no cumplan con estas reglas deberán gestionarse mediante el flujo tradicional (ejecutivo comercial).</a:t>
            </a:r>
            <a:endParaRPr lang="es-PE" dirty="0">
              <a:latin typeface="Foco" panose="020B0604020202020204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1E984C49-DE95-A7D0-FBC3-DB8356334713}"/>
              </a:ext>
            </a:extLst>
          </p:cNvPr>
          <p:cNvSpPr txBox="1"/>
          <p:nvPr/>
        </p:nvSpPr>
        <p:spPr>
          <a:xfrm>
            <a:off x="1245477" y="1522687"/>
            <a:ext cx="27756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PE"/>
            </a:defPPr>
            <a:lvl1pPr>
              <a:defRPr b="0" i="0">
                <a:solidFill>
                  <a:srgbClr val="434A54"/>
                </a:solidFill>
                <a:effectLst/>
                <a:latin typeface="Roboto Medium" panose="02000000000000000000" pitchFamily="2" charset="0"/>
              </a:defRPr>
            </a:lvl1pPr>
          </a:lstStyle>
          <a:p>
            <a:pPr algn="ctr"/>
            <a:r>
              <a:rPr lang="es-ES" b="1" u="sng">
                <a:solidFill>
                  <a:srgbClr val="E76829"/>
                </a:solidFill>
                <a:latin typeface="Foco" panose="020B0604020202020204" charset="0"/>
              </a:rPr>
              <a:t>Productos disponibles </a:t>
            </a:r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1F1C89CC-C52E-9276-50FF-EA16A818EA6B}"/>
              </a:ext>
            </a:extLst>
          </p:cNvPr>
          <p:cNvCxnSpPr/>
          <p:nvPr/>
        </p:nvCxnSpPr>
        <p:spPr>
          <a:xfrm>
            <a:off x="4924438" y="1522687"/>
            <a:ext cx="0" cy="48938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19809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 descr="Interfaz de usuario gráfica, Aplicación&#10;&#10;El contenido generado por IA puede ser incorrecto.">
            <a:extLst>
              <a:ext uri="{FF2B5EF4-FFF2-40B4-BE49-F238E27FC236}">
                <a16:creationId xmlns:a16="http://schemas.microsoft.com/office/drawing/2014/main" id="{5CDA2A9B-96AA-7EC1-4448-44E6082ECE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1" y="1707500"/>
            <a:ext cx="10515600" cy="3719593"/>
          </a:xfrm>
        </p:spPr>
      </p:pic>
      <p:sp>
        <p:nvSpPr>
          <p:cNvPr id="6" name="AutoShape 2" descr="Printing free icon">
            <a:extLst>
              <a:ext uri="{FF2B5EF4-FFF2-40B4-BE49-F238E27FC236}">
                <a16:creationId xmlns:a16="http://schemas.microsoft.com/office/drawing/2014/main" id="{9BB4DEC2-3C74-48B9-AB4C-10654031DD4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6681" y="274564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sp>
        <p:nvSpPr>
          <p:cNvPr id="7" name="Round Single Corner Rectangle 3">
            <a:extLst>
              <a:ext uri="{FF2B5EF4-FFF2-40B4-BE49-F238E27FC236}">
                <a16:creationId xmlns:a16="http://schemas.microsoft.com/office/drawing/2014/main" id="{AAE98117-159D-82EA-BE42-AC30BAE3CCCB}"/>
              </a:ext>
            </a:extLst>
          </p:cNvPr>
          <p:cNvSpPr/>
          <p:nvPr/>
        </p:nvSpPr>
        <p:spPr>
          <a:xfrm rot="16200000" flipH="1" flipV="1">
            <a:off x="5519001" y="-5147046"/>
            <a:ext cx="900000" cy="11937999"/>
          </a:xfrm>
          <a:prstGeom prst="round1Rect">
            <a:avLst>
              <a:gd name="adj" fmla="val 50000"/>
            </a:avLst>
          </a:prstGeom>
          <a:solidFill>
            <a:srgbClr val="0069A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oco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C5A6743-ED38-7F28-DAE4-32E64ADE9BBB}"/>
              </a:ext>
            </a:extLst>
          </p:cNvPr>
          <p:cNvSpPr txBox="1"/>
          <p:nvPr/>
        </p:nvSpPr>
        <p:spPr>
          <a:xfrm>
            <a:off x="417264" y="501096"/>
            <a:ext cx="5913735" cy="64633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s-ES" sz="3600" b="1" dirty="0">
                <a:solidFill>
                  <a:prstClr val="white"/>
                </a:solidFill>
                <a:latin typeface="Foco"/>
                <a:cs typeface="Calibri"/>
              </a:rPr>
              <a:t>¿Dónde ubicarás el </a:t>
            </a:r>
            <a:r>
              <a:rPr lang="es-ES" sz="3600" b="1" dirty="0" err="1">
                <a:solidFill>
                  <a:prstClr val="white"/>
                </a:solidFill>
                <a:latin typeface="Foco"/>
                <a:cs typeface="Calibri"/>
              </a:rPr>
              <a:t>cotizador</a:t>
            </a:r>
            <a:r>
              <a:rPr lang="es-ES" sz="3600" b="1" dirty="0">
                <a:solidFill>
                  <a:prstClr val="white"/>
                </a:solidFill>
                <a:latin typeface="Foco"/>
                <a:cs typeface="Calibri"/>
              </a:rPr>
              <a:t>?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B4F5BED8-25F8-4CD3-4502-481D5BD03A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1565"/>
            <a:ext cx="12192000" cy="91798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09D075E2-4C28-8588-3A81-FCF62624FD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400" y="6624640"/>
            <a:ext cx="9360000" cy="70474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E9E992-EA09-6657-189A-65F34AA0E0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3426" y="6290991"/>
            <a:ext cx="2584679" cy="496882"/>
          </a:xfrm>
          <a:prstGeom prst="rect">
            <a:avLst/>
          </a:prstGeom>
        </p:spPr>
      </p:pic>
      <p:sp>
        <p:nvSpPr>
          <p:cNvPr id="12" name="Explosión: 8 puntos 11">
            <a:extLst>
              <a:ext uri="{FF2B5EF4-FFF2-40B4-BE49-F238E27FC236}">
                <a16:creationId xmlns:a16="http://schemas.microsoft.com/office/drawing/2014/main" id="{71EFCF3F-13D0-B8C8-FD19-5C57B18B4B1A}"/>
              </a:ext>
            </a:extLst>
          </p:cNvPr>
          <p:cNvSpPr/>
          <p:nvPr/>
        </p:nvSpPr>
        <p:spPr>
          <a:xfrm>
            <a:off x="8636001" y="1049908"/>
            <a:ext cx="3064934" cy="2590760"/>
          </a:xfrm>
          <a:custGeom>
            <a:avLst/>
            <a:gdLst>
              <a:gd name="connsiteX0" fmla="*/ 10800 w 21600"/>
              <a:gd name="connsiteY0" fmla="*/ 5800 h 21600"/>
              <a:gd name="connsiteX1" fmla="*/ 14522 w 21600"/>
              <a:gd name="connsiteY1" fmla="*/ 0 h 21600"/>
              <a:gd name="connsiteX2" fmla="*/ 14155 w 21600"/>
              <a:gd name="connsiteY2" fmla="*/ 5325 h 21600"/>
              <a:gd name="connsiteX3" fmla="*/ 18380 w 21600"/>
              <a:gd name="connsiteY3" fmla="*/ 4457 h 21600"/>
              <a:gd name="connsiteX4" fmla="*/ 16702 w 21600"/>
              <a:gd name="connsiteY4" fmla="*/ 7315 h 21600"/>
              <a:gd name="connsiteX5" fmla="*/ 21097 w 21600"/>
              <a:gd name="connsiteY5" fmla="*/ 8137 h 21600"/>
              <a:gd name="connsiteX6" fmla="*/ 17607 w 21600"/>
              <a:gd name="connsiteY6" fmla="*/ 10475 h 21600"/>
              <a:gd name="connsiteX7" fmla="*/ 21600 w 21600"/>
              <a:gd name="connsiteY7" fmla="*/ 13290 h 21600"/>
              <a:gd name="connsiteX8" fmla="*/ 16837 w 21600"/>
              <a:gd name="connsiteY8" fmla="*/ 12942 h 21600"/>
              <a:gd name="connsiteX9" fmla="*/ 18145 w 21600"/>
              <a:gd name="connsiteY9" fmla="*/ 18095 h 21600"/>
              <a:gd name="connsiteX10" fmla="*/ 14020 w 21600"/>
              <a:gd name="connsiteY10" fmla="*/ 14457 h 21600"/>
              <a:gd name="connsiteX11" fmla="*/ 13247 w 21600"/>
              <a:gd name="connsiteY11" fmla="*/ 19737 h 21600"/>
              <a:gd name="connsiteX12" fmla="*/ 10532 w 21600"/>
              <a:gd name="connsiteY12" fmla="*/ 14935 h 21600"/>
              <a:gd name="connsiteX13" fmla="*/ 8485 w 21600"/>
              <a:gd name="connsiteY13" fmla="*/ 21600 h 21600"/>
              <a:gd name="connsiteX14" fmla="*/ 7715 w 21600"/>
              <a:gd name="connsiteY14" fmla="*/ 15627 h 21600"/>
              <a:gd name="connsiteX15" fmla="*/ 4762 w 21600"/>
              <a:gd name="connsiteY15" fmla="*/ 17617 h 21600"/>
              <a:gd name="connsiteX16" fmla="*/ 5667 w 21600"/>
              <a:gd name="connsiteY16" fmla="*/ 13937 h 21600"/>
              <a:gd name="connsiteX17" fmla="*/ 135 w 21600"/>
              <a:gd name="connsiteY17" fmla="*/ 14587 h 21600"/>
              <a:gd name="connsiteX18" fmla="*/ 3722 w 21600"/>
              <a:gd name="connsiteY18" fmla="*/ 11775 h 21600"/>
              <a:gd name="connsiteX19" fmla="*/ 0 w 21600"/>
              <a:gd name="connsiteY19" fmla="*/ 8615 h 21600"/>
              <a:gd name="connsiteX20" fmla="*/ 4627 w 21600"/>
              <a:gd name="connsiteY20" fmla="*/ 7617 h 21600"/>
              <a:gd name="connsiteX21" fmla="*/ 370 w 21600"/>
              <a:gd name="connsiteY21" fmla="*/ 2295 h 21600"/>
              <a:gd name="connsiteX22" fmla="*/ 7312 w 21600"/>
              <a:gd name="connsiteY22" fmla="*/ 6320 h 21600"/>
              <a:gd name="connsiteX23" fmla="*/ 8352 w 21600"/>
              <a:gd name="connsiteY23" fmla="*/ 2295 h 21600"/>
              <a:gd name="connsiteX24" fmla="*/ 10800 w 21600"/>
              <a:gd name="connsiteY24" fmla="*/ 5800 h 21600"/>
              <a:gd name="connsiteX0" fmla="*/ 10800 w 21600"/>
              <a:gd name="connsiteY0" fmla="*/ 5800 h 21600"/>
              <a:gd name="connsiteX1" fmla="*/ 14522 w 21600"/>
              <a:gd name="connsiteY1" fmla="*/ 0 h 21600"/>
              <a:gd name="connsiteX2" fmla="*/ 14155 w 21600"/>
              <a:gd name="connsiteY2" fmla="*/ 5325 h 21600"/>
              <a:gd name="connsiteX3" fmla="*/ 18380 w 21600"/>
              <a:gd name="connsiteY3" fmla="*/ 4457 h 21600"/>
              <a:gd name="connsiteX4" fmla="*/ 16702 w 21600"/>
              <a:gd name="connsiteY4" fmla="*/ 7315 h 21600"/>
              <a:gd name="connsiteX5" fmla="*/ 21097 w 21600"/>
              <a:gd name="connsiteY5" fmla="*/ 8137 h 21600"/>
              <a:gd name="connsiteX6" fmla="*/ 17607 w 21600"/>
              <a:gd name="connsiteY6" fmla="*/ 10475 h 21600"/>
              <a:gd name="connsiteX7" fmla="*/ 21600 w 21600"/>
              <a:gd name="connsiteY7" fmla="*/ 13290 h 21600"/>
              <a:gd name="connsiteX8" fmla="*/ 16837 w 21600"/>
              <a:gd name="connsiteY8" fmla="*/ 12942 h 21600"/>
              <a:gd name="connsiteX9" fmla="*/ 18145 w 21600"/>
              <a:gd name="connsiteY9" fmla="*/ 18095 h 21600"/>
              <a:gd name="connsiteX10" fmla="*/ 14020 w 21600"/>
              <a:gd name="connsiteY10" fmla="*/ 14457 h 21600"/>
              <a:gd name="connsiteX11" fmla="*/ 13247 w 21600"/>
              <a:gd name="connsiteY11" fmla="*/ 19737 h 21600"/>
              <a:gd name="connsiteX12" fmla="*/ 10532 w 21600"/>
              <a:gd name="connsiteY12" fmla="*/ 14935 h 21600"/>
              <a:gd name="connsiteX13" fmla="*/ 8485 w 21600"/>
              <a:gd name="connsiteY13" fmla="*/ 21600 h 21600"/>
              <a:gd name="connsiteX14" fmla="*/ 7715 w 21600"/>
              <a:gd name="connsiteY14" fmla="*/ 15627 h 21600"/>
              <a:gd name="connsiteX15" fmla="*/ 4762 w 21600"/>
              <a:gd name="connsiteY15" fmla="*/ 17617 h 21600"/>
              <a:gd name="connsiteX16" fmla="*/ 5667 w 21600"/>
              <a:gd name="connsiteY16" fmla="*/ 13937 h 21600"/>
              <a:gd name="connsiteX17" fmla="*/ 135 w 21600"/>
              <a:gd name="connsiteY17" fmla="*/ 14587 h 21600"/>
              <a:gd name="connsiteX18" fmla="*/ 3722 w 21600"/>
              <a:gd name="connsiteY18" fmla="*/ 11775 h 21600"/>
              <a:gd name="connsiteX19" fmla="*/ 0 w 21600"/>
              <a:gd name="connsiteY19" fmla="*/ 8615 h 21600"/>
              <a:gd name="connsiteX20" fmla="*/ 4627 w 21600"/>
              <a:gd name="connsiteY20" fmla="*/ 7617 h 21600"/>
              <a:gd name="connsiteX21" fmla="*/ 2611 w 21600"/>
              <a:gd name="connsiteY21" fmla="*/ 4450 h 21600"/>
              <a:gd name="connsiteX22" fmla="*/ 7312 w 21600"/>
              <a:gd name="connsiteY22" fmla="*/ 6320 h 21600"/>
              <a:gd name="connsiteX23" fmla="*/ 8352 w 21600"/>
              <a:gd name="connsiteY23" fmla="*/ 2295 h 21600"/>
              <a:gd name="connsiteX24" fmla="*/ 10800 w 21600"/>
              <a:gd name="connsiteY24" fmla="*/ 580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1600" h="21600">
                <a:moveTo>
                  <a:pt x="10800" y="5800"/>
                </a:moveTo>
                <a:lnTo>
                  <a:pt x="14522" y="0"/>
                </a:lnTo>
                <a:cubicBezTo>
                  <a:pt x="14400" y="1775"/>
                  <a:pt x="14277" y="3550"/>
                  <a:pt x="14155" y="5325"/>
                </a:cubicBezTo>
                <a:lnTo>
                  <a:pt x="18380" y="4457"/>
                </a:lnTo>
                <a:lnTo>
                  <a:pt x="16702" y="7315"/>
                </a:lnTo>
                <a:lnTo>
                  <a:pt x="21097" y="8137"/>
                </a:lnTo>
                <a:lnTo>
                  <a:pt x="17607" y="10475"/>
                </a:lnTo>
                <a:lnTo>
                  <a:pt x="21600" y="13290"/>
                </a:lnTo>
                <a:lnTo>
                  <a:pt x="16837" y="12942"/>
                </a:lnTo>
                <a:lnTo>
                  <a:pt x="18145" y="18095"/>
                </a:lnTo>
                <a:lnTo>
                  <a:pt x="14020" y="14457"/>
                </a:lnTo>
                <a:lnTo>
                  <a:pt x="13247" y="19737"/>
                </a:lnTo>
                <a:lnTo>
                  <a:pt x="10532" y="14935"/>
                </a:lnTo>
                <a:lnTo>
                  <a:pt x="8485" y="21600"/>
                </a:lnTo>
                <a:cubicBezTo>
                  <a:pt x="8228" y="19609"/>
                  <a:pt x="7972" y="17618"/>
                  <a:pt x="7715" y="15627"/>
                </a:cubicBezTo>
                <a:lnTo>
                  <a:pt x="4762" y="17617"/>
                </a:lnTo>
                <a:lnTo>
                  <a:pt x="5667" y="13937"/>
                </a:lnTo>
                <a:lnTo>
                  <a:pt x="135" y="14587"/>
                </a:lnTo>
                <a:lnTo>
                  <a:pt x="3722" y="11775"/>
                </a:lnTo>
                <a:lnTo>
                  <a:pt x="0" y="8615"/>
                </a:lnTo>
                <a:lnTo>
                  <a:pt x="4627" y="7617"/>
                </a:lnTo>
                <a:lnTo>
                  <a:pt x="2611" y="4450"/>
                </a:lnTo>
                <a:lnTo>
                  <a:pt x="7312" y="6320"/>
                </a:lnTo>
                <a:lnTo>
                  <a:pt x="8352" y="2295"/>
                </a:lnTo>
                <a:lnTo>
                  <a:pt x="10800" y="58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9651AFB-4DEA-8633-4F38-C86B3DD67DEE}"/>
              </a:ext>
            </a:extLst>
          </p:cNvPr>
          <p:cNvSpPr txBox="1"/>
          <p:nvPr/>
        </p:nvSpPr>
        <p:spPr>
          <a:xfrm>
            <a:off x="9180814" y="2241391"/>
            <a:ext cx="2300334" cy="63094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s-ES" sz="3500" b="1" dirty="0">
                <a:solidFill>
                  <a:prstClr val="white"/>
                </a:solidFill>
                <a:latin typeface="Foco"/>
                <a:cs typeface="Calibri"/>
              </a:rPr>
              <a:t>diciembre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2CD7A62B-D1AC-9474-DA6F-0F2892DD9D31}"/>
              </a:ext>
            </a:extLst>
          </p:cNvPr>
          <p:cNvSpPr txBox="1"/>
          <p:nvPr/>
        </p:nvSpPr>
        <p:spPr>
          <a:xfrm>
            <a:off x="9830462" y="1611353"/>
            <a:ext cx="132600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4400" b="1" dirty="0">
                <a:solidFill>
                  <a:prstClr val="white"/>
                </a:solidFill>
                <a:latin typeface="Foco"/>
                <a:cs typeface="Calibri"/>
              </a:rPr>
              <a:t>22</a:t>
            </a:r>
            <a:endParaRPr lang="es-PE" sz="4400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C349639C-C342-3371-0773-7C36C066F2DF}"/>
              </a:ext>
            </a:extLst>
          </p:cNvPr>
          <p:cNvSpPr txBox="1"/>
          <p:nvPr/>
        </p:nvSpPr>
        <p:spPr>
          <a:xfrm>
            <a:off x="9915127" y="2142090"/>
            <a:ext cx="61129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b="1" dirty="0">
                <a:solidFill>
                  <a:prstClr val="white"/>
                </a:solidFill>
                <a:latin typeface="Foco"/>
                <a:cs typeface="Calibri"/>
              </a:rPr>
              <a:t>de</a:t>
            </a:r>
            <a:endParaRPr lang="es-PE" dirty="0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A9CDD461-8950-B40F-970D-D00E32FC20D0}"/>
              </a:ext>
            </a:extLst>
          </p:cNvPr>
          <p:cNvSpPr/>
          <p:nvPr/>
        </p:nvSpPr>
        <p:spPr>
          <a:xfrm>
            <a:off x="3979332" y="1999794"/>
            <a:ext cx="1538867" cy="52680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445476FC-873E-AAC3-2350-8F3B23D460A5}"/>
              </a:ext>
            </a:extLst>
          </p:cNvPr>
          <p:cNvSpPr/>
          <p:nvPr/>
        </p:nvSpPr>
        <p:spPr>
          <a:xfrm>
            <a:off x="3979332" y="4089400"/>
            <a:ext cx="1538867" cy="32173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DA5CDA82-62BB-F2D7-D9D5-D51334F9BD56}"/>
              </a:ext>
            </a:extLst>
          </p:cNvPr>
          <p:cNvSpPr txBox="1"/>
          <p:nvPr/>
        </p:nvSpPr>
        <p:spPr>
          <a:xfrm>
            <a:off x="2622885" y="5651271"/>
            <a:ext cx="6132538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ES" sz="3200" b="1" dirty="0">
                <a:solidFill>
                  <a:schemeClr val="accent5"/>
                </a:solidFill>
                <a:latin typeface="Foco"/>
              </a:rPr>
              <a:t>Marcha Blanca: 22 al 15 de enero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270F98B0-EE1A-FC9D-7236-894CF060E02A}"/>
              </a:ext>
            </a:extLst>
          </p:cNvPr>
          <p:cNvSpPr txBox="1"/>
          <p:nvPr/>
        </p:nvSpPr>
        <p:spPr>
          <a:xfrm rot="19698556">
            <a:off x="8257383" y="1464825"/>
            <a:ext cx="1898236" cy="578882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solidFill>
                  <a:schemeClr val="bg1"/>
                </a:solidFill>
                <a:latin typeface="Foco"/>
              </a:rPr>
              <a:t>Disponible</a:t>
            </a:r>
          </a:p>
        </p:txBody>
      </p:sp>
    </p:spTree>
    <p:extLst>
      <p:ext uri="{BB962C8B-B14F-4D97-AF65-F5344CB8AC3E}">
        <p14:creationId xmlns:p14="http://schemas.microsoft.com/office/powerpoint/2010/main" val="17552780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DDEB39-1168-B084-E1ED-F0FCB407C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Printing free icon">
            <a:extLst>
              <a:ext uri="{FF2B5EF4-FFF2-40B4-BE49-F238E27FC236}">
                <a16:creationId xmlns:a16="http://schemas.microsoft.com/office/drawing/2014/main" id="{83D0BBDF-8311-0A82-BADF-FE59F71A69B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6681" y="274564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sp>
        <p:nvSpPr>
          <p:cNvPr id="3" name="Round Single Corner Rectangle 3">
            <a:extLst>
              <a:ext uri="{FF2B5EF4-FFF2-40B4-BE49-F238E27FC236}">
                <a16:creationId xmlns:a16="http://schemas.microsoft.com/office/drawing/2014/main" id="{D7C62E03-5188-45D5-061D-7220EE9C396D}"/>
              </a:ext>
            </a:extLst>
          </p:cNvPr>
          <p:cNvSpPr/>
          <p:nvPr/>
        </p:nvSpPr>
        <p:spPr>
          <a:xfrm rot="16200000" flipH="1" flipV="1">
            <a:off x="5519001" y="-5147046"/>
            <a:ext cx="900000" cy="11937999"/>
          </a:xfrm>
          <a:prstGeom prst="round1Rect">
            <a:avLst>
              <a:gd name="adj" fmla="val 50000"/>
            </a:avLst>
          </a:prstGeom>
          <a:solidFill>
            <a:srgbClr val="0069A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oco"/>
              <a:ea typeface="+mn-ea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B0D34F9-E367-7908-5105-CCF4B5A2C40E}"/>
              </a:ext>
            </a:extLst>
          </p:cNvPr>
          <p:cNvSpPr txBox="1"/>
          <p:nvPr/>
        </p:nvSpPr>
        <p:spPr>
          <a:xfrm>
            <a:off x="417264" y="501096"/>
            <a:ext cx="8606523" cy="64633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s-ES" sz="3600" b="1">
                <a:solidFill>
                  <a:prstClr val="white"/>
                </a:solidFill>
                <a:latin typeface="Foco"/>
                <a:cs typeface="Calibri"/>
              </a:rPr>
              <a:t>¿Qué coberturas brinda el </a:t>
            </a:r>
            <a:r>
              <a:rPr lang="es-ES" sz="3600" b="1" err="1">
                <a:solidFill>
                  <a:prstClr val="white"/>
                </a:solidFill>
                <a:latin typeface="Foco"/>
                <a:cs typeface="Calibri"/>
              </a:rPr>
              <a:t>cotizador</a:t>
            </a:r>
            <a:r>
              <a:rPr lang="es-ES" sz="3600" b="1">
                <a:solidFill>
                  <a:prstClr val="white"/>
                </a:solidFill>
                <a:latin typeface="Foco"/>
                <a:cs typeface="Calibri"/>
              </a:rPr>
              <a:t>?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ADA127B-6DCA-9ACE-73B2-4F651532EE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1565"/>
            <a:ext cx="12192000" cy="9179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03E104B-B5ED-FA04-8D77-63FB9E4FEB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400" y="6624640"/>
            <a:ext cx="9360000" cy="7047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0D46CB6-2C73-C761-EAD3-4996D1F15D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3426" y="6290991"/>
            <a:ext cx="2584679" cy="496882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8C1DA0F5-B3D1-4516-BC87-AE9CE3F291BE}"/>
              </a:ext>
            </a:extLst>
          </p:cNvPr>
          <p:cNvSpPr txBox="1"/>
          <p:nvPr/>
        </p:nvSpPr>
        <p:spPr>
          <a:xfrm>
            <a:off x="915733" y="1623058"/>
            <a:ext cx="4841610" cy="20202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latin typeface="Foco"/>
              </a:rPr>
              <a:t>Muerte accidental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latin typeface="Foco"/>
              </a:rPr>
              <a:t>Invalidez Total y Permanente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latin typeface="Foco"/>
              </a:rPr>
              <a:t>Gastos de curación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8AA74B72-B8EC-28DA-3D99-805D96936F8F}"/>
              </a:ext>
            </a:extLst>
          </p:cNvPr>
          <p:cNvSpPr txBox="1"/>
          <p:nvPr/>
        </p:nvSpPr>
        <p:spPr>
          <a:xfrm>
            <a:off x="6610500" y="1775948"/>
            <a:ext cx="5211389" cy="25185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latin typeface="Foco"/>
              </a:rPr>
              <a:t>Gastos de sepelio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latin typeface="Foco"/>
              </a:rPr>
              <a:t>Incapacidad Temporal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latin typeface="Foco"/>
              </a:rPr>
              <a:t>Repatriación de restos mortales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PE" sz="2800" dirty="0">
              <a:latin typeface="Foco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865AA98D-85E1-58A9-12AE-ABEDB947F5C4}"/>
              </a:ext>
            </a:extLst>
          </p:cNvPr>
          <p:cNvSpPr txBox="1"/>
          <p:nvPr/>
        </p:nvSpPr>
        <p:spPr>
          <a:xfrm>
            <a:off x="230981" y="4085068"/>
            <a:ext cx="11630841" cy="44267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PE" sz="2000" b="1">
                <a:solidFill>
                  <a:srgbClr val="E76829"/>
                </a:solidFill>
                <a:latin typeface="Foco" panose="020B0604020202020204"/>
              </a:rPr>
              <a:t>Estas coberturas se aplican para los 3 planes, pero se diferencian por las sumas aseguras según el plan:</a:t>
            </a:r>
            <a:endParaRPr lang="es-ES" sz="2000" b="1">
              <a:solidFill>
                <a:srgbClr val="E76829"/>
              </a:solidFill>
              <a:latin typeface="Foco" panose="020B0604020202020204"/>
            </a:endParaRPr>
          </a:p>
        </p:txBody>
      </p:sp>
      <p:pic>
        <p:nvPicPr>
          <p:cNvPr id="1028" name="Picture 4" descr="vendaje ">
            <a:extLst>
              <a:ext uri="{FF2B5EF4-FFF2-40B4-BE49-F238E27FC236}">
                <a16:creationId xmlns:a16="http://schemas.microsoft.com/office/drawing/2014/main" id="{A6DBC9BE-F53A-BD79-4A71-098FB5D92C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86" y="3132110"/>
            <a:ext cx="493869" cy="493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lápida sepulcral ">
            <a:extLst>
              <a:ext uri="{FF2B5EF4-FFF2-40B4-BE49-F238E27FC236}">
                <a16:creationId xmlns:a16="http://schemas.microsoft.com/office/drawing/2014/main" id="{0808F2E6-440C-4C2D-D27D-2BD6791A19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478" y="1877524"/>
            <a:ext cx="528298" cy="528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C1F89110-34A1-E5FD-E510-49B4CF4D0B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478" y="2542483"/>
            <a:ext cx="528298" cy="528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de viaje ">
            <a:extLst>
              <a:ext uri="{FF2B5EF4-FFF2-40B4-BE49-F238E27FC236}">
                <a16:creationId xmlns:a16="http://schemas.microsoft.com/office/drawing/2014/main" id="{3DD4C0B0-AE30-2F98-3F11-98D39CA80E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478" y="3139939"/>
            <a:ext cx="528298" cy="528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alavera y huesos ">
            <a:extLst>
              <a:ext uri="{FF2B5EF4-FFF2-40B4-BE49-F238E27FC236}">
                <a16:creationId xmlns:a16="http://schemas.microsoft.com/office/drawing/2014/main" id="{311CBE50-4501-790F-A698-EDA15C0BA8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86" y="1819987"/>
            <a:ext cx="594273" cy="594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Seguro por invalidez ">
            <a:extLst>
              <a:ext uri="{FF2B5EF4-FFF2-40B4-BE49-F238E27FC236}">
                <a16:creationId xmlns:a16="http://schemas.microsoft.com/office/drawing/2014/main" id="{E70AAB75-97EB-B0FA-591D-1CE25FB276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151" y="2449179"/>
            <a:ext cx="607563" cy="60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E4AA4FB9-44AA-5C77-F07C-CDE87C779B5A}"/>
              </a:ext>
            </a:extLst>
          </p:cNvPr>
          <p:cNvSpPr/>
          <p:nvPr/>
        </p:nvSpPr>
        <p:spPr>
          <a:xfrm>
            <a:off x="1861919" y="4743328"/>
            <a:ext cx="2362285" cy="990819"/>
          </a:xfrm>
          <a:prstGeom prst="roundRect">
            <a:avLst/>
          </a:prstGeom>
          <a:solidFill>
            <a:srgbClr val="00A4DE"/>
          </a:solidFill>
          <a:ln>
            <a:solidFill>
              <a:srgbClr val="00A4DE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E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Base Segura</a:t>
            </a:r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CB481A33-2D69-1229-8CCC-212B56B4E7CF}"/>
              </a:ext>
            </a:extLst>
          </p:cNvPr>
          <p:cNvSpPr/>
          <p:nvPr/>
        </p:nvSpPr>
        <p:spPr>
          <a:xfrm>
            <a:off x="7261919" y="4743328"/>
            <a:ext cx="2244410" cy="972000"/>
          </a:xfrm>
          <a:prstGeom prst="roundRect">
            <a:avLst/>
          </a:prstGeom>
          <a:solidFill>
            <a:srgbClr val="00A4DE"/>
          </a:solidFill>
          <a:ln>
            <a:solidFill>
              <a:srgbClr val="00A4DE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E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Cobertura Total</a:t>
            </a:r>
          </a:p>
        </p:txBody>
      </p:sp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11E7F9E6-0BCD-A946-EB74-676210432DF7}"/>
              </a:ext>
            </a:extLst>
          </p:cNvPr>
          <p:cNvSpPr/>
          <p:nvPr/>
        </p:nvSpPr>
        <p:spPr>
          <a:xfrm>
            <a:off x="4519412" y="4770649"/>
            <a:ext cx="2412000" cy="972000"/>
          </a:xfrm>
          <a:prstGeom prst="roundRect">
            <a:avLst/>
          </a:prstGeom>
          <a:solidFill>
            <a:srgbClr val="00A4DE"/>
          </a:solidFill>
          <a:ln>
            <a:solidFill>
              <a:srgbClr val="00A4DE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E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Amplia Protección</a:t>
            </a:r>
          </a:p>
        </p:txBody>
      </p:sp>
    </p:spTree>
    <p:extLst>
      <p:ext uri="{BB962C8B-B14F-4D97-AF65-F5344CB8AC3E}">
        <p14:creationId xmlns:p14="http://schemas.microsoft.com/office/powerpoint/2010/main" val="1468027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89B1BA0-15C9-56A2-0CE1-656A1344D0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9795"/>
          <a:stretch/>
        </p:blipFill>
        <p:spPr>
          <a:xfrm>
            <a:off x="9561312" y="1130845"/>
            <a:ext cx="2630688" cy="3255546"/>
          </a:xfrm>
          <a:prstGeom prst="rect">
            <a:avLst/>
          </a:prstGeom>
        </p:spPr>
      </p:pic>
      <p:sp>
        <p:nvSpPr>
          <p:cNvPr id="23" name="Elipse 22">
            <a:extLst>
              <a:ext uri="{FF2B5EF4-FFF2-40B4-BE49-F238E27FC236}">
                <a16:creationId xmlns:a16="http://schemas.microsoft.com/office/drawing/2014/main" id="{184470D1-6B35-683C-8AB2-2422236D41DF}"/>
              </a:ext>
            </a:extLst>
          </p:cNvPr>
          <p:cNvSpPr/>
          <p:nvPr/>
        </p:nvSpPr>
        <p:spPr>
          <a:xfrm>
            <a:off x="8053799" y="2360320"/>
            <a:ext cx="3277792" cy="3251061"/>
          </a:xfrm>
          <a:prstGeom prst="ellipse">
            <a:avLst/>
          </a:prstGeom>
          <a:solidFill>
            <a:srgbClr val="3CAD4C"/>
          </a:solidFill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30270FD7-7712-EBB9-D78B-8AC5292F9C8C}"/>
              </a:ext>
            </a:extLst>
          </p:cNvPr>
          <p:cNvSpPr/>
          <p:nvPr/>
        </p:nvSpPr>
        <p:spPr>
          <a:xfrm>
            <a:off x="0" y="2185986"/>
            <a:ext cx="12192000" cy="2486025"/>
          </a:xfrm>
          <a:prstGeom prst="rect">
            <a:avLst/>
          </a:prstGeom>
          <a:solidFill>
            <a:srgbClr val="8B8D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48F1B25C-26B9-8126-125E-029CCE4CEB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41565"/>
            <a:ext cx="12192000" cy="91798"/>
          </a:xfrm>
          <a:prstGeom prst="rect">
            <a:avLst/>
          </a:prstGeom>
        </p:spPr>
      </p:pic>
      <p:sp>
        <p:nvSpPr>
          <p:cNvPr id="17" name="Elipse 16">
            <a:extLst>
              <a:ext uri="{FF2B5EF4-FFF2-40B4-BE49-F238E27FC236}">
                <a16:creationId xmlns:a16="http://schemas.microsoft.com/office/drawing/2014/main" id="{7A64B2F2-29E6-1CCF-8CB2-22155FEECF2F}"/>
              </a:ext>
            </a:extLst>
          </p:cNvPr>
          <p:cNvSpPr/>
          <p:nvPr/>
        </p:nvSpPr>
        <p:spPr>
          <a:xfrm>
            <a:off x="570904" y="730389"/>
            <a:ext cx="5563196" cy="5378171"/>
          </a:xfrm>
          <a:prstGeom prst="ellipse">
            <a:avLst/>
          </a:prstGeom>
          <a:solidFill>
            <a:srgbClr val="8B8D8E"/>
          </a:solidFill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25" name="Grupo 24">
            <a:extLst>
              <a:ext uri="{FF2B5EF4-FFF2-40B4-BE49-F238E27FC236}">
                <a16:creationId xmlns:a16="http://schemas.microsoft.com/office/drawing/2014/main" id="{5423D1A7-59CF-2C73-9C4D-3DCE4F11CA14}"/>
              </a:ext>
            </a:extLst>
          </p:cNvPr>
          <p:cNvGrpSpPr/>
          <p:nvPr/>
        </p:nvGrpSpPr>
        <p:grpSpPr>
          <a:xfrm>
            <a:off x="6824637" y="2891729"/>
            <a:ext cx="4192686" cy="1055490"/>
            <a:chOff x="6705004" y="2901786"/>
            <a:chExt cx="4192686" cy="1055490"/>
          </a:xfrm>
        </p:grpSpPr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B0BD8DE0-6108-65AA-AFC7-B744E08853BD}"/>
                </a:ext>
              </a:extLst>
            </p:cNvPr>
            <p:cNvSpPr txBox="1"/>
            <p:nvPr/>
          </p:nvSpPr>
          <p:spPr>
            <a:xfrm>
              <a:off x="6705004" y="2901786"/>
              <a:ext cx="4192686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E" sz="4400" b="1" dirty="0">
                  <a:solidFill>
                    <a:schemeClr val="bg1"/>
                  </a:solidFill>
                  <a:latin typeface="Foco"/>
                </a:rPr>
                <a:t>Andrea Quintana</a:t>
              </a: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C06B4F83-6568-3743-BB90-264A083E5F82}"/>
                </a:ext>
              </a:extLst>
            </p:cNvPr>
            <p:cNvSpPr txBox="1"/>
            <p:nvPr/>
          </p:nvSpPr>
          <p:spPr>
            <a:xfrm>
              <a:off x="8116749" y="3557166"/>
              <a:ext cx="180312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PE" sz="2000" dirty="0">
                  <a:solidFill>
                    <a:schemeClr val="bg1"/>
                  </a:solidFill>
                  <a:latin typeface="Foco light"/>
                </a:rPr>
                <a:t>Líder Comercial</a:t>
              </a:r>
            </a:p>
          </p:txBody>
        </p:sp>
      </p:grpSp>
      <p:pic>
        <p:nvPicPr>
          <p:cNvPr id="26" name="Imagen 25">
            <a:extLst>
              <a:ext uri="{FF2B5EF4-FFF2-40B4-BE49-F238E27FC236}">
                <a16:creationId xmlns:a16="http://schemas.microsoft.com/office/drawing/2014/main" id="{9AE0123E-5FD4-5E9A-1636-806C035824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5400" y="6624640"/>
            <a:ext cx="9360000" cy="70474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08CA8F10-874E-00B1-9DD9-05DB41E1F1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63426" y="6290991"/>
            <a:ext cx="2584679" cy="496882"/>
          </a:xfrm>
          <a:prstGeom prst="rect">
            <a:avLst/>
          </a:prstGeom>
        </p:spPr>
      </p:pic>
      <p:pic>
        <p:nvPicPr>
          <p:cNvPr id="2" name="Picture 4">
            <a:extLst>
              <a:ext uri="{FF2B5EF4-FFF2-40B4-BE49-F238E27FC236}">
                <a16:creationId xmlns:a16="http://schemas.microsoft.com/office/drawing/2014/main" id="{14C2AF65-5814-1D56-C3FB-8155490600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" t="4749" r="760" b="25525"/>
          <a:stretch>
            <a:fillRect/>
          </a:stretch>
        </p:blipFill>
        <p:spPr bwMode="auto">
          <a:xfrm>
            <a:off x="765710" y="888866"/>
            <a:ext cx="5158761" cy="5099321"/>
          </a:xfrm>
          <a:prstGeom prst="ellipse">
            <a:avLst/>
          </a:prstGeom>
          <a:ln w="63500" cap="rnd">
            <a:noFill/>
          </a:ln>
          <a:effectLst>
            <a:softEdge rad="0"/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9309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F39A7B-6B04-A5BB-860E-876B146943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Printing free icon">
            <a:extLst>
              <a:ext uri="{FF2B5EF4-FFF2-40B4-BE49-F238E27FC236}">
                <a16:creationId xmlns:a16="http://schemas.microsoft.com/office/drawing/2014/main" id="{F126A6E8-21E6-7244-568D-0E6161003F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6681" y="274564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sp>
        <p:nvSpPr>
          <p:cNvPr id="3" name="Round Single Corner Rectangle 3">
            <a:extLst>
              <a:ext uri="{FF2B5EF4-FFF2-40B4-BE49-F238E27FC236}">
                <a16:creationId xmlns:a16="http://schemas.microsoft.com/office/drawing/2014/main" id="{49A44F8F-9784-4EFA-5982-E8370E4B1F2A}"/>
              </a:ext>
            </a:extLst>
          </p:cNvPr>
          <p:cNvSpPr/>
          <p:nvPr/>
        </p:nvSpPr>
        <p:spPr>
          <a:xfrm rot="16200000" flipH="1" flipV="1">
            <a:off x="117499" y="271367"/>
            <a:ext cx="3340716" cy="3575712"/>
          </a:xfrm>
          <a:prstGeom prst="round1Rect">
            <a:avLst>
              <a:gd name="adj" fmla="val 46967"/>
            </a:avLst>
          </a:prstGeom>
          <a:solidFill>
            <a:srgbClr val="0069A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oco"/>
              <a:ea typeface="+mn-ea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5FCD953-012C-6030-6222-578415C715BD}"/>
              </a:ext>
            </a:extLst>
          </p:cNvPr>
          <p:cNvSpPr txBox="1"/>
          <p:nvPr/>
        </p:nvSpPr>
        <p:spPr>
          <a:xfrm>
            <a:off x="417264" y="501096"/>
            <a:ext cx="2391489" cy="120032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s-ES" sz="3600" b="1" dirty="0">
                <a:solidFill>
                  <a:prstClr val="white"/>
                </a:solidFill>
                <a:latin typeface="Foco"/>
                <a:cs typeface="Calibri"/>
              </a:rPr>
              <a:t>Sumas </a:t>
            </a:r>
          </a:p>
          <a:p>
            <a:pPr>
              <a:defRPr/>
            </a:pPr>
            <a:r>
              <a:rPr lang="es-ES" sz="3600" b="1" dirty="0">
                <a:solidFill>
                  <a:prstClr val="white"/>
                </a:solidFill>
                <a:latin typeface="Foco"/>
                <a:cs typeface="Calibri"/>
              </a:rPr>
              <a:t>Aseguradas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1FABD3E-717D-C026-12DA-1D65C41198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1565"/>
            <a:ext cx="12192000" cy="91798"/>
          </a:xfrm>
          <a:prstGeom prst="rect">
            <a:avLst/>
          </a:prstGeom>
        </p:spPr>
      </p:pic>
      <p:graphicFrame>
        <p:nvGraphicFramePr>
          <p:cNvPr id="21" name="Tabla 20">
            <a:extLst>
              <a:ext uri="{FF2B5EF4-FFF2-40B4-BE49-F238E27FC236}">
                <a16:creationId xmlns:a16="http://schemas.microsoft.com/office/drawing/2014/main" id="{D7DF12A5-916E-7824-28F4-A0C410CF16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3826193"/>
              </p:ext>
            </p:extLst>
          </p:nvPr>
        </p:nvGraphicFramePr>
        <p:xfrm>
          <a:off x="3835020" y="345322"/>
          <a:ext cx="8066694" cy="6508275"/>
        </p:xfrm>
        <a:graphic>
          <a:graphicData uri="http://schemas.openxmlformats.org/drawingml/2006/table">
            <a:tbl>
              <a:tblPr/>
              <a:tblGrid>
                <a:gridCol w="1320875">
                  <a:extLst>
                    <a:ext uri="{9D8B030D-6E8A-4147-A177-3AD203B41FA5}">
                      <a16:colId xmlns:a16="http://schemas.microsoft.com/office/drawing/2014/main" val="2817743603"/>
                    </a:ext>
                  </a:extLst>
                </a:gridCol>
                <a:gridCol w="1667968">
                  <a:extLst>
                    <a:ext uri="{9D8B030D-6E8A-4147-A177-3AD203B41FA5}">
                      <a16:colId xmlns:a16="http://schemas.microsoft.com/office/drawing/2014/main" val="2696770507"/>
                    </a:ext>
                  </a:extLst>
                </a:gridCol>
                <a:gridCol w="1670377">
                  <a:extLst>
                    <a:ext uri="{9D8B030D-6E8A-4147-A177-3AD203B41FA5}">
                      <a16:colId xmlns:a16="http://schemas.microsoft.com/office/drawing/2014/main" val="3186640200"/>
                    </a:ext>
                  </a:extLst>
                </a:gridCol>
                <a:gridCol w="1781874">
                  <a:extLst>
                    <a:ext uri="{9D8B030D-6E8A-4147-A177-3AD203B41FA5}">
                      <a16:colId xmlns:a16="http://schemas.microsoft.com/office/drawing/2014/main" val="620000344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163788471"/>
                    </a:ext>
                  </a:extLst>
                </a:gridCol>
              </a:tblGrid>
              <a:tr h="26390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PE" sz="1000" b="0" i="0" u="none" strike="noStrike">
                        <a:solidFill>
                          <a:srgbClr val="000000"/>
                        </a:solidFill>
                        <a:effectLst/>
                        <a:latin typeface="Foco" panose="020B0604020202020204"/>
                      </a:endParaRPr>
                    </a:p>
                  </a:txBody>
                  <a:tcPr marL="5205" marR="5205" marT="5205" marB="24984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ES" sz="1000" b="1" i="0" u="none" strike="noStrike" dirty="0">
                        <a:solidFill>
                          <a:srgbClr val="000000"/>
                        </a:solidFill>
                        <a:effectLst/>
                        <a:latin typeface="Foco" panose="020B0604020202020204"/>
                      </a:endParaRPr>
                    </a:p>
                  </a:txBody>
                  <a:tcPr marL="5205" marR="5205" marT="5205" marB="24984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Foco" panose="020B0604020202020204"/>
                        </a:rPr>
                        <a:t>Plan Base Segura</a:t>
                      </a:r>
                    </a:p>
                  </a:txBody>
                  <a:tcPr marL="5205" marR="5205" marT="5205" marB="24984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4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E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Foco" panose="020B0604020202020204"/>
                        </a:rPr>
                        <a:t>Plan Amplia Protección 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4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E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Foco" panose="020B0604020202020204"/>
                        </a:rPr>
                        <a:t>Plan Cobertura Total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4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0887316"/>
                  </a:ext>
                </a:extLst>
              </a:tr>
              <a:tr h="158344">
                <a:tc rowSpan="6"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buNone/>
                      </a:pPr>
                      <a:r>
                        <a:rPr lang="es-PE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  <a:ea typeface="+mn-ea"/>
                          <a:cs typeface="+mn-cs"/>
                        </a:rPr>
                        <a:t>ACCO Suma Fija</a:t>
                      </a:r>
                    </a:p>
                  </a:txBody>
                  <a:tcPr marL="5205" marR="5205" marT="5205" marB="24984" anchor="ctr">
                    <a:lnL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P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Muerte accidental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USD 20,000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 USD 30,000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 USD 50,000 </a:t>
                      </a:r>
                    </a:p>
                  </a:txBody>
                  <a:tcPr marL="5205" marR="5205" marT="5205" marB="24984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6205995"/>
                  </a:ext>
                </a:extLst>
              </a:tr>
              <a:tr h="158344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P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Invalidez Total y Permanente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USD 20,000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 USD 30,000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 USD 50,000 </a:t>
                      </a:r>
                    </a:p>
                  </a:txBody>
                  <a:tcPr marL="5205" marR="5205" marT="5205" marB="24984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20759"/>
                  </a:ext>
                </a:extLst>
              </a:tr>
              <a:tr h="158344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P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Gastos de curación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USD 5,000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 USD 7,000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 USD 11,000 </a:t>
                      </a:r>
                    </a:p>
                  </a:txBody>
                  <a:tcPr marL="5205" marR="5205" marT="5205" marB="24984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0842599"/>
                  </a:ext>
                </a:extLst>
              </a:tr>
              <a:tr h="158344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P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Gastos de sepelio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USD 2,000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 USD 3,000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 USD 5,000 </a:t>
                      </a:r>
                    </a:p>
                  </a:txBody>
                  <a:tcPr marL="5205" marR="5205" marT="5205" marB="24984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1527934"/>
                  </a:ext>
                </a:extLst>
              </a:tr>
              <a:tr h="311276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P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Incapacidad Temporal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USD 50 por día por 30 días - Monto máximo USD 1,500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USD 100 por día por 30 días - Monto máximo USD 3,000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USD 150 por día por 30 días - Monto máximo USD 4,500</a:t>
                      </a:r>
                    </a:p>
                  </a:txBody>
                  <a:tcPr marL="5205" marR="5205" marT="5205" marB="24984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6078518"/>
                  </a:ext>
                </a:extLst>
              </a:tr>
              <a:tr h="158344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P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Repatriación de restos mortales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USD 2,000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 USD 3,000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 USD 5,000 </a:t>
                      </a:r>
                    </a:p>
                  </a:txBody>
                  <a:tcPr marL="5205" marR="5205" marT="5205" marB="24984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9066120"/>
                  </a:ext>
                </a:extLst>
              </a:tr>
              <a:tr h="158344">
                <a:tc rowSpan="6"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buNone/>
                      </a:pPr>
                      <a:r>
                        <a:rPr lang="es-PE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  <a:ea typeface="+mn-ea"/>
                          <a:cs typeface="+mn-cs"/>
                        </a:rPr>
                        <a:t>ACCO Ocupantes </a:t>
                      </a:r>
                      <a:r>
                        <a:rPr lang="es-PE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  <a:ea typeface="+mn-ea"/>
                          <a:cs typeface="+mn-cs"/>
                        </a:rPr>
                        <a:t>Yy</a:t>
                      </a:r>
                      <a:r>
                        <a:rPr lang="es-PE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  <a:ea typeface="+mn-ea"/>
                          <a:cs typeface="+mn-cs"/>
                        </a:rPr>
                        <a:t> ACCO Tripulantes</a:t>
                      </a:r>
                    </a:p>
                  </a:txBody>
                  <a:tcPr marL="5205" marR="5205" marT="5205" marB="24984" anchor="ctr">
                    <a:lnL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Muerte accidental</a:t>
                      </a:r>
                    </a:p>
                  </a:txBody>
                  <a:tcPr marL="5205" marR="5205" marT="5205" marB="24984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USD 10,000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 USD 20,000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 USD 30,000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856561"/>
                  </a:ext>
                </a:extLst>
              </a:tr>
              <a:tr h="158344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P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Invalidez Total y Permanente</a:t>
                      </a:r>
                    </a:p>
                  </a:txBody>
                  <a:tcPr marL="5205" marR="5205" marT="5205" marB="24984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USD 10,000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 USD 20,000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 USD 30,000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8482048"/>
                  </a:ext>
                </a:extLst>
              </a:tr>
              <a:tr h="158344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Gastos de curación</a:t>
                      </a:r>
                    </a:p>
                  </a:txBody>
                  <a:tcPr marL="5205" marR="5205" marT="5205" marB="24984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USD 4,000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 USD 6,000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 USD 8,000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924197"/>
                  </a:ext>
                </a:extLst>
              </a:tr>
              <a:tr h="158344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Gastos de sepelio</a:t>
                      </a:r>
                    </a:p>
                  </a:txBody>
                  <a:tcPr marL="5205" marR="5205" marT="5205" marB="24984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USD 2,000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 USD 3,000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 USD 4,000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5321950"/>
                  </a:ext>
                </a:extLst>
              </a:tr>
              <a:tr h="277442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P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Incapacidad Temporal</a:t>
                      </a:r>
                    </a:p>
                  </a:txBody>
                  <a:tcPr marL="5205" marR="5205" marT="5205" marB="24984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USD 50 por día por 30 días - Monto máximo USD 1,500</a:t>
                      </a:r>
                    </a:p>
                  </a:txBody>
                  <a:tcPr marL="5205" marR="5205" marT="5205" marB="24984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85 por día por 30 días - Monto máximo 2,550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100 por día por 30 días - Monto máximo 3,000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5572200"/>
                  </a:ext>
                </a:extLst>
              </a:tr>
              <a:tr h="158344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P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Repatriación de restos mortales</a:t>
                      </a:r>
                    </a:p>
                  </a:txBody>
                  <a:tcPr marL="5205" marR="5205" marT="5205" marB="24984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USD 1,000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 USD 2,000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 USD 3,000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0568652"/>
                  </a:ext>
                </a:extLst>
              </a:tr>
              <a:tr h="158344">
                <a:tc rowSpan="6"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buNone/>
                      </a:pPr>
                      <a:r>
                        <a:rPr lang="es-PE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  <a:ea typeface="+mn-ea"/>
                          <a:cs typeface="+mn-cs"/>
                        </a:rPr>
                        <a:t>ACCO Aforo</a:t>
                      </a:r>
                    </a:p>
                  </a:txBody>
                  <a:tcPr marL="5205" marR="5205" marT="5205" marB="24984" anchor="ctr">
                    <a:lnL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P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Muerte accidental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USD 5,000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 USD 10,000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 USD 20,000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970753"/>
                  </a:ext>
                </a:extLst>
              </a:tr>
              <a:tr h="158344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P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Invalidez Total y Permanente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USD 5,000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 USD 10,000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 USD 20,000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7017533"/>
                  </a:ext>
                </a:extLst>
              </a:tr>
              <a:tr h="158344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Gastos de curación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USD 3,000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 USD 5,000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 USD 7,000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2192000"/>
                  </a:ext>
                </a:extLst>
              </a:tr>
              <a:tr h="158344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P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Gastos de sepelio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USD 2,000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 USD 2,000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 USD 3,000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372944"/>
                  </a:ext>
                </a:extLst>
              </a:tr>
              <a:tr h="290975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P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Incapacidad Temporal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USD 50 por día por 30 días - Monto máximo USD 1,500</a:t>
                      </a:r>
                    </a:p>
                  </a:txBody>
                  <a:tcPr marL="5205" marR="5205" marT="5205" marB="24984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USD 100 por día por 30 días - Monto máximo USD 3,000</a:t>
                      </a:r>
                    </a:p>
                  </a:txBody>
                  <a:tcPr marL="5205" marR="5205" marT="5205" marB="24984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USD 150 por día por 30 días - Monto máximo USD 4,500</a:t>
                      </a:r>
                    </a:p>
                  </a:txBody>
                  <a:tcPr marL="5205" marR="5205" marT="5205" marB="24984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4109204"/>
                  </a:ext>
                </a:extLst>
              </a:tr>
              <a:tr h="158344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Repatriación de restos mortales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USD 700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 USD 1,500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 USD 2,000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9228958"/>
                  </a:ext>
                </a:extLst>
              </a:tr>
              <a:tr h="158344">
                <a:tc rowSpan="6"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buNone/>
                      </a:pPr>
                      <a:r>
                        <a:rPr lang="es-PE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  <a:ea typeface="+mn-ea"/>
                          <a:cs typeface="+mn-cs"/>
                        </a:rPr>
                        <a:t>ACCO Eventos</a:t>
                      </a:r>
                    </a:p>
                  </a:txBody>
                  <a:tcPr marL="5205" marR="5205" marT="5205" marB="24984" anchor="ctr">
                    <a:lnL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P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Muerte accidental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USD 5,000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 USD 10,000 </a:t>
                      </a:r>
                    </a:p>
                  </a:txBody>
                  <a:tcPr marL="5205" marR="5205" marT="5205" marB="24984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 USD 20,000.00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0116599"/>
                  </a:ext>
                </a:extLst>
              </a:tr>
              <a:tr h="158344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P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Invalidez Total y Permanente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USD 5,000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 USD 10,000 </a:t>
                      </a:r>
                    </a:p>
                  </a:txBody>
                  <a:tcPr marL="5205" marR="5205" marT="5205" marB="24984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 USD 20,000.00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0410427"/>
                  </a:ext>
                </a:extLst>
              </a:tr>
              <a:tr h="158344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P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Gastos de curación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USD 3,000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 USD 5,000 </a:t>
                      </a:r>
                    </a:p>
                  </a:txBody>
                  <a:tcPr marL="5205" marR="5205" marT="5205" marB="24984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 USD 7,000.00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2846231"/>
                  </a:ext>
                </a:extLst>
              </a:tr>
              <a:tr h="158344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Gastos de sepelio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USD 1,500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 USD 2,000 </a:t>
                      </a:r>
                    </a:p>
                  </a:txBody>
                  <a:tcPr marL="5205" marR="5205" marT="5205" marB="24984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 USD 2,500.00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5097630"/>
                  </a:ext>
                </a:extLst>
              </a:tr>
              <a:tr h="277442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P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Incapacidad Temporal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50 por día por 30 días - Monto máximo 1,500</a:t>
                      </a:r>
                    </a:p>
                  </a:txBody>
                  <a:tcPr marL="5205" marR="5205" marT="5205" marB="24984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100 por día por 30 días - Monto máximo 3,000</a:t>
                      </a:r>
                    </a:p>
                  </a:txBody>
                  <a:tcPr marL="5205" marR="5205" marT="5205" marB="24984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150 por día por 30 días - Monto máximo 4,500</a:t>
                      </a:r>
                    </a:p>
                  </a:txBody>
                  <a:tcPr marL="5205" marR="5205" marT="5205" marB="24984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4673986"/>
                  </a:ext>
                </a:extLst>
              </a:tr>
              <a:tr h="158344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P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Repatriación de restos mortales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USD 700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 USD 1,500 </a:t>
                      </a:r>
                    </a:p>
                  </a:txBody>
                  <a:tcPr marL="5205" marR="5205" marT="5205" marB="24984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 USD 2,000.00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890293"/>
                  </a:ext>
                </a:extLst>
              </a:tr>
              <a:tr h="158344">
                <a:tc rowSpan="6"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buNone/>
                      </a:pPr>
                      <a:r>
                        <a:rPr lang="es-PE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  <a:ea typeface="+mn-ea"/>
                          <a:cs typeface="+mn-cs"/>
                        </a:rPr>
                        <a:t>ACCI</a:t>
                      </a:r>
                    </a:p>
                  </a:txBody>
                  <a:tcPr marL="5205" marR="5205" marT="5205" marB="24984" anchor="ctr">
                    <a:lnL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P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Muerte accidental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USD 50,000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 USD 75,000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 USD 100,000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6924162"/>
                  </a:ext>
                </a:extLst>
              </a:tr>
              <a:tr h="158344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P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Invalidez Total y Permanente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USD 50,000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 USD 75,000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 USD 100,000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3258884"/>
                  </a:ext>
                </a:extLst>
              </a:tr>
              <a:tr h="158344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P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Gastos de curación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USD 10,000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 USD 7,000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 USD 15,000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9487463"/>
                  </a:ext>
                </a:extLst>
              </a:tr>
              <a:tr h="158344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P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Gastos de sepelio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USD 2,000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 USD 3,000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 USD 5,000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4369279"/>
                  </a:ext>
                </a:extLst>
              </a:tr>
              <a:tr h="277442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P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Incapacidad Temporal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USD 50 por día por 30 días - Monto máximo USD 1,500</a:t>
                      </a:r>
                    </a:p>
                  </a:txBody>
                  <a:tcPr marL="5205" marR="5205" marT="5205" marB="24984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USD 100 por día por 30 días - Monto máximo USD 3,000</a:t>
                      </a:r>
                    </a:p>
                  </a:txBody>
                  <a:tcPr marL="5205" marR="5205" marT="5205" marB="24984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USD 150 por día por 30 días - Monto máximo USD 4,500</a:t>
                      </a:r>
                    </a:p>
                  </a:txBody>
                  <a:tcPr marL="5205" marR="5205" marT="5205" marB="24984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9625512"/>
                  </a:ext>
                </a:extLst>
              </a:tr>
              <a:tr h="158344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Repatriación de restos mortales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USD 2,000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 USD 3,000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604020202020204"/>
                        </a:rPr>
                        <a:t> USD 5,000 </a:t>
                      </a:r>
                    </a:p>
                  </a:txBody>
                  <a:tcPr marL="5205" marR="5205" marT="5205" marB="24984" anchor="b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8120679"/>
                  </a:ext>
                </a:extLst>
              </a:tr>
            </a:tbl>
          </a:graphicData>
        </a:graphic>
      </p:graphicFrame>
      <p:sp>
        <p:nvSpPr>
          <p:cNvPr id="22" name="Rectángulo: esquinas redondeadas 21">
            <a:extLst>
              <a:ext uri="{FF2B5EF4-FFF2-40B4-BE49-F238E27FC236}">
                <a16:creationId xmlns:a16="http://schemas.microsoft.com/office/drawing/2014/main" id="{CD332839-51A5-6C97-FB53-0DFF0C9F61AB}"/>
              </a:ext>
            </a:extLst>
          </p:cNvPr>
          <p:cNvSpPr/>
          <p:nvPr/>
        </p:nvSpPr>
        <p:spPr>
          <a:xfrm>
            <a:off x="3662210" y="581358"/>
            <a:ext cx="1475982" cy="1261846"/>
          </a:xfrm>
          <a:prstGeom prst="roundRect">
            <a:avLst/>
          </a:prstGeom>
          <a:solidFill>
            <a:srgbClr val="E7682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600" b="1" dirty="0">
                <a:latin typeface="Arial" panose="020B0604020202020204" pitchFamily="34" charset="0"/>
                <a:cs typeface="Arial" panose="020B0604020202020204" pitchFamily="34" charset="0"/>
              </a:rPr>
              <a:t>ACCO Suma Fija</a:t>
            </a:r>
          </a:p>
        </p:txBody>
      </p:sp>
      <p:sp>
        <p:nvSpPr>
          <p:cNvPr id="24" name="Rectángulo: esquinas redondeadas 23">
            <a:extLst>
              <a:ext uri="{FF2B5EF4-FFF2-40B4-BE49-F238E27FC236}">
                <a16:creationId xmlns:a16="http://schemas.microsoft.com/office/drawing/2014/main" id="{3FF44C29-7A0F-D73D-F209-2D227171A8C7}"/>
              </a:ext>
            </a:extLst>
          </p:cNvPr>
          <p:cNvSpPr/>
          <p:nvPr/>
        </p:nvSpPr>
        <p:spPr>
          <a:xfrm>
            <a:off x="3662209" y="1845223"/>
            <a:ext cx="1475983" cy="1261846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600" b="1" dirty="0">
                <a:latin typeface="Arial" panose="020B0604020202020204" pitchFamily="34" charset="0"/>
                <a:cs typeface="Arial" panose="020B0604020202020204" pitchFamily="34" charset="0"/>
              </a:rPr>
              <a:t>ACCO Ocupantes ACCO Tripulantes</a:t>
            </a:r>
          </a:p>
          <a:p>
            <a:pPr algn="ctr"/>
            <a:endParaRPr lang="es-PE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ángulo: esquinas redondeadas 24">
            <a:extLst>
              <a:ext uri="{FF2B5EF4-FFF2-40B4-BE49-F238E27FC236}">
                <a16:creationId xmlns:a16="http://schemas.microsoft.com/office/drawing/2014/main" id="{8A66B7BB-ED7E-D336-CA92-8EA5406EB27F}"/>
              </a:ext>
            </a:extLst>
          </p:cNvPr>
          <p:cNvSpPr/>
          <p:nvPr/>
        </p:nvSpPr>
        <p:spPr>
          <a:xfrm>
            <a:off x="3664220" y="3111110"/>
            <a:ext cx="1476000" cy="12636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600" b="1" dirty="0">
                <a:latin typeface="Arial" panose="020B0604020202020204" pitchFamily="34" charset="0"/>
                <a:cs typeface="Arial" panose="020B0604020202020204" pitchFamily="34" charset="0"/>
              </a:rPr>
              <a:t>ACCO Aforo</a:t>
            </a:r>
          </a:p>
        </p:txBody>
      </p:sp>
      <p:sp>
        <p:nvSpPr>
          <p:cNvPr id="26" name="Rectángulo: esquinas redondeadas 25">
            <a:extLst>
              <a:ext uri="{FF2B5EF4-FFF2-40B4-BE49-F238E27FC236}">
                <a16:creationId xmlns:a16="http://schemas.microsoft.com/office/drawing/2014/main" id="{D2E64A8E-0C17-874F-AD75-0F0E146E3985}"/>
              </a:ext>
            </a:extLst>
          </p:cNvPr>
          <p:cNvSpPr/>
          <p:nvPr/>
        </p:nvSpPr>
        <p:spPr>
          <a:xfrm>
            <a:off x="3661622" y="4347197"/>
            <a:ext cx="1476000" cy="1263600"/>
          </a:xfrm>
          <a:prstGeom prst="roundRect">
            <a:avLst/>
          </a:prstGeom>
          <a:solidFill>
            <a:srgbClr val="0069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600" b="1" dirty="0">
                <a:latin typeface="Arial" panose="020B0604020202020204" pitchFamily="34" charset="0"/>
                <a:cs typeface="Arial" panose="020B0604020202020204" pitchFamily="34" charset="0"/>
              </a:rPr>
              <a:t>ACCO Eventos</a:t>
            </a:r>
          </a:p>
        </p:txBody>
      </p:sp>
      <p:sp>
        <p:nvSpPr>
          <p:cNvPr id="28" name="Rectángulo: esquinas redondeadas 27">
            <a:extLst>
              <a:ext uri="{FF2B5EF4-FFF2-40B4-BE49-F238E27FC236}">
                <a16:creationId xmlns:a16="http://schemas.microsoft.com/office/drawing/2014/main" id="{16BE421D-E9F9-C95C-8A92-47F5590C30C4}"/>
              </a:ext>
            </a:extLst>
          </p:cNvPr>
          <p:cNvSpPr/>
          <p:nvPr/>
        </p:nvSpPr>
        <p:spPr>
          <a:xfrm>
            <a:off x="3661622" y="5596072"/>
            <a:ext cx="1476000" cy="1263600"/>
          </a:xfrm>
          <a:prstGeom prst="roundRect">
            <a:avLst/>
          </a:prstGeom>
          <a:solidFill>
            <a:srgbClr val="8B8D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600" b="1">
                <a:latin typeface="Arial" panose="020B0604020202020204" pitchFamily="34" charset="0"/>
                <a:cs typeface="Arial" panose="020B0604020202020204" pitchFamily="34" charset="0"/>
              </a:rPr>
              <a:t>ACCI</a:t>
            </a:r>
          </a:p>
        </p:txBody>
      </p:sp>
    </p:spTree>
    <p:extLst>
      <p:ext uri="{BB962C8B-B14F-4D97-AF65-F5344CB8AC3E}">
        <p14:creationId xmlns:p14="http://schemas.microsoft.com/office/powerpoint/2010/main" val="17216103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839A26-ADC4-18A4-E3E1-2464B33BE9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Printing free icon">
            <a:extLst>
              <a:ext uri="{FF2B5EF4-FFF2-40B4-BE49-F238E27FC236}">
                <a16:creationId xmlns:a16="http://schemas.microsoft.com/office/drawing/2014/main" id="{4B3BF885-618E-5CAB-0EDE-E3D11169B80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6681" y="274564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sp>
        <p:nvSpPr>
          <p:cNvPr id="3" name="Round Single Corner Rectangle 3">
            <a:extLst>
              <a:ext uri="{FF2B5EF4-FFF2-40B4-BE49-F238E27FC236}">
                <a16:creationId xmlns:a16="http://schemas.microsoft.com/office/drawing/2014/main" id="{69091876-DE1B-A2CD-AEAF-8D9420A28667}"/>
              </a:ext>
            </a:extLst>
          </p:cNvPr>
          <p:cNvSpPr/>
          <p:nvPr/>
        </p:nvSpPr>
        <p:spPr>
          <a:xfrm rot="16200000" flipH="1" flipV="1">
            <a:off x="5519001" y="-5147046"/>
            <a:ext cx="900000" cy="11937999"/>
          </a:xfrm>
          <a:prstGeom prst="round1Rect">
            <a:avLst>
              <a:gd name="adj" fmla="val 50000"/>
            </a:avLst>
          </a:prstGeom>
          <a:solidFill>
            <a:srgbClr val="0069A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oco"/>
              <a:ea typeface="+mn-ea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F7E00FB-C581-E184-C688-BAB5E9E8BD4C}"/>
              </a:ext>
            </a:extLst>
          </p:cNvPr>
          <p:cNvSpPr txBox="1"/>
          <p:nvPr/>
        </p:nvSpPr>
        <p:spPr>
          <a:xfrm>
            <a:off x="417264" y="501096"/>
            <a:ext cx="10991792" cy="64633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s-ES" sz="3600" b="1" dirty="0">
                <a:solidFill>
                  <a:prstClr val="white"/>
                </a:solidFill>
                <a:latin typeface="Foco"/>
                <a:cs typeface="Calibri"/>
              </a:rPr>
              <a:t>¿Qué coberturas adicionales brinda el </a:t>
            </a:r>
            <a:r>
              <a:rPr lang="es-ES" sz="3600" b="1" dirty="0" err="1">
                <a:solidFill>
                  <a:prstClr val="white"/>
                </a:solidFill>
                <a:latin typeface="Foco"/>
                <a:cs typeface="Calibri"/>
              </a:rPr>
              <a:t>cotizador</a:t>
            </a:r>
            <a:r>
              <a:rPr lang="es-ES" sz="3600" b="1" dirty="0">
                <a:solidFill>
                  <a:prstClr val="white"/>
                </a:solidFill>
                <a:latin typeface="Foco"/>
                <a:cs typeface="Calibri"/>
              </a:rPr>
              <a:t>?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BD47098-6E2B-DD1D-FC65-33AB0464B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1565"/>
            <a:ext cx="12192000" cy="9179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07752DF-A280-B390-9B45-25B3194DC6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400" y="6624640"/>
            <a:ext cx="9360000" cy="7047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9264FFE-CDAD-A886-83AC-8795D996B4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3426" y="6290991"/>
            <a:ext cx="2584679" cy="496882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13CE0A4F-DAFF-DA66-C67C-B9D1831EFAA8}"/>
              </a:ext>
            </a:extLst>
          </p:cNvPr>
          <p:cNvSpPr txBox="1"/>
          <p:nvPr/>
        </p:nvSpPr>
        <p:spPr>
          <a:xfrm>
            <a:off x="7119181" y="2985642"/>
            <a:ext cx="4683352" cy="974026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Clr>
                <a:srgbClr val="E76829"/>
              </a:buClr>
            </a:pPr>
            <a:r>
              <a:rPr lang="es-ES">
                <a:latin typeface="Foco" panose="020B0504050202020203"/>
              </a:rPr>
              <a:t>Conducción urbana o rural de motocicletas, motonetas y vehículos similares.</a:t>
            </a:r>
          </a:p>
        </p:txBody>
      </p:sp>
      <p:pic>
        <p:nvPicPr>
          <p:cNvPr id="2050" name="Picture 2" descr="terrorista ">
            <a:extLst>
              <a:ext uri="{FF2B5EF4-FFF2-40B4-BE49-F238E27FC236}">
                <a16:creationId xmlns:a16="http://schemas.microsoft.com/office/drawing/2014/main" id="{08CD436C-831F-2D12-3BE5-0EE9896AEA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57" y="1508071"/>
            <a:ext cx="1080000" cy="108000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terremoto ">
            <a:extLst>
              <a:ext uri="{FF2B5EF4-FFF2-40B4-BE49-F238E27FC236}">
                <a16:creationId xmlns:a16="http://schemas.microsoft.com/office/drawing/2014/main" id="{1428EBD9-40D3-5135-E361-D5A6AE58BB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8123" y="1505226"/>
            <a:ext cx="1080000" cy="108000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036F5522-AC60-23BA-08FB-49C7A3D64870}"/>
              </a:ext>
            </a:extLst>
          </p:cNvPr>
          <p:cNvSpPr txBox="1"/>
          <p:nvPr/>
        </p:nvSpPr>
        <p:spPr>
          <a:xfrm>
            <a:off x="1241456" y="1546777"/>
            <a:ext cx="4247886" cy="97402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Clr>
                <a:srgbClr val="E76829"/>
              </a:buClr>
            </a:pPr>
            <a:r>
              <a:rPr lang="es-ES" dirty="0">
                <a:latin typeface="Foco" panose="020B0504050202020203"/>
              </a:rPr>
              <a:t>Extensión de cobertura por terrorismo y otros riesgos.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541ACD19-97BD-4CA7-4B15-6255DA9F3D62}"/>
              </a:ext>
            </a:extLst>
          </p:cNvPr>
          <p:cNvSpPr txBox="1"/>
          <p:nvPr/>
        </p:nvSpPr>
        <p:spPr>
          <a:xfrm>
            <a:off x="1234573" y="4344856"/>
            <a:ext cx="4254769" cy="143372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Clr>
                <a:srgbClr val="E76829"/>
              </a:buClr>
            </a:pPr>
            <a:r>
              <a:rPr lang="es-ES">
                <a:latin typeface="Foco" panose="020B0504050202020203"/>
              </a:rPr>
              <a:t>Cobertura para pasajeros en transporte público (terrestre, lacustre, fluvial, marítimo o aéreo).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60469592-558D-B0F0-9D91-4CE27DDA8A0E}"/>
              </a:ext>
            </a:extLst>
          </p:cNvPr>
          <p:cNvSpPr txBox="1"/>
          <p:nvPr/>
        </p:nvSpPr>
        <p:spPr>
          <a:xfrm>
            <a:off x="7119181" y="1546777"/>
            <a:ext cx="4683352" cy="97402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Clr>
                <a:srgbClr val="E76829"/>
              </a:buClr>
            </a:pPr>
            <a:r>
              <a:rPr lang="es-ES">
                <a:latin typeface="Foco" panose="020B0504050202020203"/>
              </a:rPr>
              <a:t>Protección ante fenómenos naturales: terremoto, temblor, huayco y otros similares.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5727AAF4-2816-73AF-0681-C69B2B293FB9}"/>
              </a:ext>
            </a:extLst>
          </p:cNvPr>
          <p:cNvSpPr txBox="1"/>
          <p:nvPr/>
        </p:nvSpPr>
        <p:spPr>
          <a:xfrm>
            <a:off x="7119181" y="4343973"/>
            <a:ext cx="4683352" cy="1433726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Clr>
                <a:srgbClr val="E76829"/>
              </a:buClr>
            </a:pPr>
            <a:r>
              <a:rPr lang="es-ES">
                <a:latin typeface="Foco"/>
              </a:rPr>
              <a:t>Cobertura para pasajeros en aviones o helicópteros particulares y/o de la Fuerza Aérea Peruana en viajes eventuales.</a:t>
            </a:r>
            <a:endParaRPr lang="es-PE">
              <a:latin typeface="Foco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40264186-4929-6FA8-2563-8F7439FCDF3D}"/>
              </a:ext>
            </a:extLst>
          </p:cNvPr>
          <p:cNvSpPr txBox="1"/>
          <p:nvPr/>
        </p:nvSpPr>
        <p:spPr>
          <a:xfrm>
            <a:off x="1241457" y="2985642"/>
            <a:ext cx="4247886" cy="97402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Clr>
                <a:srgbClr val="E76829"/>
              </a:buClr>
            </a:pPr>
            <a:r>
              <a:rPr lang="es-ES" dirty="0">
                <a:latin typeface="Foco" panose="020B0504050202020203"/>
              </a:rPr>
              <a:t>Cobertura por práctica no profesional de deportes y actividades de riesgo (Nivel1 ). </a:t>
            </a:r>
          </a:p>
        </p:txBody>
      </p:sp>
      <p:pic>
        <p:nvPicPr>
          <p:cNvPr id="2054" name="Picture 6" descr="corriendo ">
            <a:extLst>
              <a:ext uri="{FF2B5EF4-FFF2-40B4-BE49-F238E27FC236}">
                <a16:creationId xmlns:a16="http://schemas.microsoft.com/office/drawing/2014/main" id="{6C7F31D6-88FA-F774-8243-01A9938C5A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73" y="2910967"/>
            <a:ext cx="1080000" cy="108000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autobús ">
            <a:extLst>
              <a:ext uri="{FF2B5EF4-FFF2-40B4-BE49-F238E27FC236}">
                <a16:creationId xmlns:a16="http://schemas.microsoft.com/office/drawing/2014/main" id="{3A69D87B-D5D2-C65A-EEC9-D0C6FB6AEF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57" y="4571357"/>
            <a:ext cx="968562" cy="1047445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avión ">
            <a:extLst>
              <a:ext uri="{FF2B5EF4-FFF2-40B4-BE49-F238E27FC236}">
                <a16:creationId xmlns:a16="http://schemas.microsoft.com/office/drawing/2014/main" id="{A33593B9-164C-CDD2-B3A9-640D55F07C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3160" y="4474774"/>
            <a:ext cx="1080322" cy="1080322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motocicleta ">
            <a:extLst>
              <a:ext uri="{FF2B5EF4-FFF2-40B4-BE49-F238E27FC236}">
                <a16:creationId xmlns:a16="http://schemas.microsoft.com/office/drawing/2014/main" id="{65CD8563-48B0-2F3F-95BB-15FBABC58F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4262" y="2890427"/>
            <a:ext cx="1080000" cy="108000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95213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3B52AD-87F1-AF79-A971-215D36324F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Printing free icon">
            <a:extLst>
              <a:ext uri="{FF2B5EF4-FFF2-40B4-BE49-F238E27FC236}">
                <a16:creationId xmlns:a16="http://schemas.microsoft.com/office/drawing/2014/main" id="{59C1E11F-C821-B2B4-4523-EDD204A7450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6681" y="274564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sp>
        <p:nvSpPr>
          <p:cNvPr id="3" name="Round Single Corner Rectangle 3">
            <a:extLst>
              <a:ext uri="{FF2B5EF4-FFF2-40B4-BE49-F238E27FC236}">
                <a16:creationId xmlns:a16="http://schemas.microsoft.com/office/drawing/2014/main" id="{3F2497D0-24DE-2F05-21A9-A382DC0188F6}"/>
              </a:ext>
            </a:extLst>
          </p:cNvPr>
          <p:cNvSpPr/>
          <p:nvPr/>
        </p:nvSpPr>
        <p:spPr>
          <a:xfrm rot="16200000" flipH="1" flipV="1">
            <a:off x="5519001" y="-5147046"/>
            <a:ext cx="900000" cy="11937999"/>
          </a:xfrm>
          <a:prstGeom prst="round1Rect">
            <a:avLst>
              <a:gd name="adj" fmla="val 50000"/>
            </a:avLst>
          </a:prstGeom>
          <a:solidFill>
            <a:srgbClr val="0069A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oco"/>
              <a:ea typeface="+mn-ea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41C3B2B-5540-A073-7D5C-F3371B5D21E5}"/>
              </a:ext>
            </a:extLst>
          </p:cNvPr>
          <p:cNvSpPr txBox="1"/>
          <p:nvPr/>
        </p:nvSpPr>
        <p:spPr>
          <a:xfrm>
            <a:off x="417264" y="501096"/>
            <a:ext cx="9385454" cy="64633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s-ES" sz="3600" b="1">
                <a:solidFill>
                  <a:prstClr val="white"/>
                </a:solidFill>
                <a:latin typeface="Foco"/>
                <a:cs typeface="Calibri"/>
              </a:rPr>
              <a:t>Consideraciones para el uso del </a:t>
            </a:r>
            <a:r>
              <a:rPr lang="es-ES" sz="3600" b="1" err="1">
                <a:solidFill>
                  <a:prstClr val="white"/>
                </a:solidFill>
                <a:latin typeface="Foco"/>
                <a:cs typeface="Calibri"/>
              </a:rPr>
              <a:t>cotizador</a:t>
            </a:r>
            <a:endParaRPr lang="es-ES" sz="3600" b="1">
              <a:solidFill>
                <a:prstClr val="white"/>
              </a:solidFill>
              <a:latin typeface="Foco"/>
              <a:cs typeface="Calibri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DE75943-EBD2-27E4-0152-A5284A499A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1565"/>
            <a:ext cx="12192000" cy="9179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43DDFC-7047-3677-8D16-A78C999291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400" y="6624640"/>
            <a:ext cx="9360000" cy="7047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26A1027-96CE-A15D-EAD6-4767E12BBA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3426" y="6290991"/>
            <a:ext cx="2584679" cy="496882"/>
          </a:xfrm>
          <a:prstGeom prst="rect">
            <a:avLst/>
          </a:prstGeom>
        </p:spPr>
      </p:pic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E56FBE3E-C973-804B-1CCF-DA6D0F38A3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468368"/>
              </p:ext>
            </p:extLst>
          </p:nvPr>
        </p:nvGraphicFramePr>
        <p:xfrm>
          <a:off x="417264" y="3059880"/>
          <a:ext cx="11323055" cy="1662945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2512203">
                  <a:extLst>
                    <a:ext uri="{9D8B030D-6E8A-4147-A177-3AD203B41FA5}">
                      <a16:colId xmlns:a16="http://schemas.microsoft.com/office/drawing/2014/main" val="2194317138"/>
                    </a:ext>
                  </a:extLst>
                </a:gridCol>
                <a:gridCol w="1388533">
                  <a:extLst>
                    <a:ext uri="{9D8B030D-6E8A-4147-A177-3AD203B41FA5}">
                      <a16:colId xmlns:a16="http://schemas.microsoft.com/office/drawing/2014/main" val="1893407349"/>
                    </a:ext>
                  </a:extLst>
                </a:gridCol>
                <a:gridCol w="1507067">
                  <a:extLst>
                    <a:ext uri="{9D8B030D-6E8A-4147-A177-3AD203B41FA5}">
                      <a16:colId xmlns:a16="http://schemas.microsoft.com/office/drawing/2014/main" val="2014367949"/>
                    </a:ext>
                  </a:extLst>
                </a:gridCol>
                <a:gridCol w="1507066">
                  <a:extLst>
                    <a:ext uri="{9D8B030D-6E8A-4147-A177-3AD203B41FA5}">
                      <a16:colId xmlns:a16="http://schemas.microsoft.com/office/drawing/2014/main" val="3993222428"/>
                    </a:ext>
                  </a:extLst>
                </a:gridCol>
                <a:gridCol w="1473200">
                  <a:extLst>
                    <a:ext uri="{9D8B030D-6E8A-4147-A177-3AD203B41FA5}">
                      <a16:colId xmlns:a16="http://schemas.microsoft.com/office/drawing/2014/main" val="4157602139"/>
                    </a:ext>
                  </a:extLst>
                </a:gridCol>
                <a:gridCol w="1490134">
                  <a:extLst>
                    <a:ext uri="{9D8B030D-6E8A-4147-A177-3AD203B41FA5}">
                      <a16:colId xmlns:a16="http://schemas.microsoft.com/office/drawing/2014/main" val="3406296928"/>
                    </a:ext>
                  </a:extLst>
                </a:gridCol>
                <a:gridCol w="1444852">
                  <a:extLst>
                    <a:ext uri="{9D8B030D-6E8A-4147-A177-3AD203B41FA5}">
                      <a16:colId xmlns:a16="http://schemas.microsoft.com/office/drawing/2014/main" val="4215576341"/>
                    </a:ext>
                  </a:extLst>
                </a:gridCol>
              </a:tblGrid>
              <a:tr h="4551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PE" sz="1800" b="1" u="none" strike="noStrike">
                          <a:solidFill>
                            <a:srgbClr val="000000"/>
                          </a:solidFill>
                          <a:effectLst/>
                          <a:latin typeface="Foco" panose="020B0504050202020203"/>
                        </a:rPr>
                        <a:t>CANTIDAD MÁXIMA DE ASEGURADOS</a:t>
                      </a:r>
                      <a:endParaRPr lang="es-PE" sz="1800" b="1" i="0" u="none" strike="noStrike">
                        <a:solidFill>
                          <a:srgbClr val="000000"/>
                        </a:solidFill>
                        <a:effectLst/>
                        <a:latin typeface="Foco" panose="020B0504050202020203"/>
                      </a:endParaRPr>
                    </a:p>
                  </a:txBody>
                  <a:tcPr marL="9525" marR="9525" marT="9525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800" b="0" u="none" strike="noStrike">
                          <a:solidFill>
                            <a:srgbClr val="000000"/>
                          </a:solidFill>
                          <a:effectLst/>
                          <a:latin typeface="Foco" panose="020B0504050202020203"/>
                        </a:rPr>
                        <a:t>500</a:t>
                      </a:r>
                      <a:endParaRPr lang="es-PE" sz="1800" b="0" i="0" u="none" strike="noStrike">
                        <a:solidFill>
                          <a:srgbClr val="000000"/>
                        </a:solidFill>
                        <a:effectLst/>
                        <a:latin typeface="Foco" panose="020B0504050202020203"/>
                      </a:endParaRPr>
                    </a:p>
                  </a:txBody>
                  <a:tcPr marL="9525" marR="9525" marT="95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800" b="0" u="none" strike="noStrike">
                          <a:solidFill>
                            <a:srgbClr val="000000"/>
                          </a:solidFill>
                          <a:effectLst/>
                          <a:latin typeface="Foco" panose="020B0504050202020203"/>
                        </a:rPr>
                        <a:t>300</a:t>
                      </a:r>
                      <a:endParaRPr lang="es-PE" sz="1800" b="0" i="0" u="none" strike="noStrike">
                        <a:solidFill>
                          <a:srgbClr val="000000"/>
                        </a:solidFill>
                        <a:effectLst/>
                        <a:latin typeface="Foco" panose="020B0504050202020203"/>
                      </a:endParaRPr>
                    </a:p>
                  </a:txBody>
                  <a:tcPr marL="9525" marR="9525" marT="95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800" b="0" u="none" strike="noStrike">
                          <a:solidFill>
                            <a:srgbClr val="000000"/>
                          </a:solidFill>
                          <a:effectLst/>
                          <a:latin typeface="Foco" panose="020B0504050202020203"/>
                        </a:rPr>
                        <a:t>300</a:t>
                      </a:r>
                      <a:endParaRPr lang="es-PE" sz="1800" b="0" i="0" u="none" strike="noStrike">
                        <a:solidFill>
                          <a:srgbClr val="000000"/>
                        </a:solidFill>
                        <a:effectLst/>
                        <a:latin typeface="Foco" panose="020B0504050202020203"/>
                      </a:endParaRPr>
                    </a:p>
                  </a:txBody>
                  <a:tcPr marL="9525" marR="9525" marT="95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800" b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504050202020203"/>
                        </a:rPr>
                        <a:t>5,000</a:t>
                      </a:r>
                      <a:endParaRPr lang="es-PE" sz="1800" b="0" i="0" u="none" strike="noStrike" dirty="0">
                        <a:solidFill>
                          <a:srgbClr val="000000"/>
                        </a:solidFill>
                        <a:effectLst/>
                        <a:latin typeface="Foco" panose="020B0504050202020203"/>
                      </a:endParaRPr>
                    </a:p>
                  </a:txBody>
                  <a:tcPr marL="9525" marR="9525" marT="9525" anchor="ctr"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PE" sz="18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Foco" panose="020B0504050202020203"/>
                          <a:ea typeface="+mn-ea"/>
                          <a:cs typeface="+mn-cs"/>
                        </a:rPr>
                        <a:t>10,000</a:t>
                      </a: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800" b="0" u="none" strike="noStrike">
                          <a:solidFill>
                            <a:srgbClr val="000000"/>
                          </a:solidFill>
                          <a:effectLst/>
                          <a:latin typeface="Foco" panose="020B0504050202020203"/>
                        </a:rPr>
                        <a:t>1</a:t>
                      </a:r>
                      <a:endParaRPr lang="es-PE" sz="1800" b="0" i="0" u="none" strike="noStrike">
                        <a:solidFill>
                          <a:srgbClr val="000000"/>
                        </a:solidFill>
                        <a:effectLst/>
                        <a:latin typeface="Foco" panose="020B0504050202020203"/>
                      </a:endParaRP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8119018"/>
                  </a:ext>
                </a:extLst>
              </a:tr>
              <a:tr h="4551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PE" sz="1800" b="1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504050202020203"/>
                        </a:rPr>
                        <a:t>CANTIDAD MÍINIMA DE ASEGURADOS</a:t>
                      </a:r>
                      <a:endParaRPr lang="es-PE" sz="1800" b="1" i="0" u="none" strike="noStrike" dirty="0">
                        <a:solidFill>
                          <a:srgbClr val="000000"/>
                        </a:solidFill>
                        <a:effectLst/>
                        <a:latin typeface="Foco" panose="020B0504050202020203"/>
                      </a:endParaRPr>
                    </a:p>
                  </a:txBody>
                  <a:tcPr marL="9525" marR="9525" marT="9525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800" b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504050202020203"/>
                        </a:rPr>
                        <a:t>1</a:t>
                      </a:r>
                      <a:endParaRPr lang="es-PE" sz="1800" b="0" i="0" u="none" strike="noStrike" dirty="0">
                        <a:solidFill>
                          <a:srgbClr val="000000"/>
                        </a:solidFill>
                        <a:effectLst/>
                        <a:latin typeface="Foco" panose="020B0504050202020203"/>
                      </a:endParaRPr>
                    </a:p>
                  </a:txBody>
                  <a:tcPr marL="9525" marR="9525" marT="95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800" b="0" u="none" strike="noStrike">
                          <a:solidFill>
                            <a:srgbClr val="000000"/>
                          </a:solidFill>
                          <a:effectLst/>
                          <a:latin typeface="Foco" panose="020B0504050202020203"/>
                        </a:rPr>
                        <a:t>1</a:t>
                      </a:r>
                      <a:endParaRPr lang="es-PE" sz="1800" b="0" i="0" u="none" strike="noStrike">
                        <a:solidFill>
                          <a:srgbClr val="000000"/>
                        </a:solidFill>
                        <a:effectLst/>
                        <a:latin typeface="Foco" panose="020B0504050202020203"/>
                      </a:endParaRPr>
                    </a:p>
                  </a:txBody>
                  <a:tcPr marL="9525" marR="9525" marT="95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800" b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504050202020203"/>
                        </a:rPr>
                        <a:t>1</a:t>
                      </a:r>
                      <a:endParaRPr lang="es-PE" sz="1800" b="0" i="0" u="none" strike="noStrike" dirty="0">
                        <a:solidFill>
                          <a:srgbClr val="000000"/>
                        </a:solidFill>
                        <a:effectLst/>
                        <a:latin typeface="Foco" panose="020B0504050202020203"/>
                      </a:endParaRPr>
                    </a:p>
                  </a:txBody>
                  <a:tcPr marL="9525" marR="9525" marT="95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800" b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504050202020203"/>
                        </a:rPr>
                        <a:t>10</a:t>
                      </a:r>
                      <a:endParaRPr lang="es-PE" sz="1800" b="0" i="0" u="none" strike="noStrike" dirty="0">
                        <a:solidFill>
                          <a:srgbClr val="000000"/>
                        </a:solidFill>
                        <a:effectLst/>
                        <a:latin typeface="Foco" panose="020B0504050202020203"/>
                      </a:endParaRPr>
                    </a:p>
                  </a:txBody>
                  <a:tcPr marL="9525" marR="9525" marT="9525" anchor="ctr"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PE" sz="18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Foco" panose="020B0504050202020203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800" b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504050202020203"/>
                        </a:rPr>
                        <a:t>1</a:t>
                      </a:r>
                      <a:endParaRPr lang="es-PE" sz="1800" b="0" i="0" u="none" strike="noStrike" dirty="0">
                        <a:solidFill>
                          <a:srgbClr val="000000"/>
                        </a:solidFill>
                        <a:effectLst/>
                        <a:latin typeface="Foco" panose="020B0504050202020203"/>
                      </a:endParaRP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2554506"/>
                  </a:ext>
                </a:extLst>
              </a:tr>
              <a:tr h="4551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P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504050202020203"/>
                        </a:rPr>
                        <a:t>PRIMA MÍNIMA TOTAL</a:t>
                      </a:r>
                    </a:p>
                  </a:txBody>
                  <a:tcPr marL="9525" marR="9525" marT="9525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504050202020203"/>
                        </a:rPr>
                        <a:t>S/38.80</a:t>
                      </a:r>
                    </a:p>
                  </a:txBody>
                  <a:tcPr marL="9525" marR="9525" marT="95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504050202020203"/>
                        </a:rPr>
                        <a:t>S/25</a:t>
                      </a:r>
                    </a:p>
                  </a:txBody>
                  <a:tcPr marL="9525" marR="9525" marT="95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504050202020203"/>
                        </a:rPr>
                        <a:t>S/25</a:t>
                      </a:r>
                    </a:p>
                  </a:txBody>
                  <a:tcPr marL="9525" marR="9525" marT="95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504050202020203"/>
                        </a:rPr>
                        <a:t>S/50</a:t>
                      </a:r>
                    </a:p>
                  </a:txBody>
                  <a:tcPr marL="9525" marR="9525" marT="9525" anchor="ctr"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PE" sz="18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Foco" panose="020B0504050202020203"/>
                          <a:ea typeface="+mn-ea"/>
                          <a:cs typeface="+mn-cs"/>
                        </a:rPr>
                        <a:t>S/100</a:t>
                      </a: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P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Foco" panose="020B0504050202020203"/>
                        </a:rPr>
                        <a:t>S/82.30</a:t>
                      </a: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4861698"/>
                  </a:ext>
                </a:extLst>
              </a:tr>
            </a:tbl>
          </a:graphicData>
        </a:graphic>
      </p:graphicFrame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7CF17C99-9442-D80A-1673-79821EF92016}"/>
              </a:ext>
            </a:extLst>
          </p:cNvPr>
          <p:cNvSpPr/>
          <p:nvPr/>
        </p:nvSpPr>
        <p:spPr>
          <a:xfrm>
            <a:off x="2880386" y="2002552"/>
            <a:ext cx="1404000" cy="972000"/>
          </a:xfrm>
          <a:prstGeom prst="roundRect">
            <a:avLst/>
          </a:prstGeom>
          <a:solidFill>
            <a:srgbClr val="E7682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600" b="1">
                <a:latin typeface="Arial" panose="020B0604020202020204" pitchFamily="34" charset="0"/>
                <a:cs typeface="Arial" panose="020B0604020202020204" pitchFamily="34" charset="0"/>
              </a:rPr>
              <a:t>ACCO Suma Fija</a:t>
            </a: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A1A43F84-1C70-FDD5-BAB3-82E2D865D1C6}"/>
              </a:ext>
            </a:extLst>
          </p:cNvPr>
          <p:cNvSpPr/>
          <p:nvPr/>
        </p:nvSpPr>
        <p:spPr>
          <a:xfrm>
            <a:off x="5862815" y="1973393"/>
            <a:ext cx="1404000" cy="972000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600" b="1" dirty="0">
                <a:latin typeface="Arial" panose="020B0604020202020204" pitchFamily="34" charset="0"/>
                <a:cs typeface="Arial" panose="020B0604020202020204" pitchFamily="34" charset="0"/>
              </a:rPr>
              <a:t>ACCO Tripulantes</a:t>
            </a:r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64A42F7F-87E3-8C22-F382-676DCA068FF1}"/>
              </a:ext>
            </a:extLst>
          </p:cNvPr>
          <p:cNvSpPr/>
          <p:nvPr/>
        </p:nvSpPr>
        <p:spPr>
          <a:xfrm>
            <a:off x="7354171" y="1994648"/>
            <a:ext cx="1404000" cy="9720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600" b="1">
                <a:latin typeface="Arial" panose="020B0604020202020204" pitchFamily="34" charset="0"/>
                <a:cs typeface="Arial" panose="020B0604020202020204" pitchFamily="34" charset="0"/>
              </a:rPr>
              <a:t>ACCO Aforo</a:t>
            </a:r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0F48797F-E339-945C-C4F5-760B9A545129}"/>
              </a:ext>
            </a:extLst>
          </p:cNvPr>
          <p:cNvSpPr/>
          <p:nvPr/>
        </p:nvSpPr>
        <p:spPr>
          <a:xfrm>
            <a:off x="8845245" y="2002552"/>
            <a:ext cx="1404000" cy="972000"/>
          </a:xfrm>
          <a:prstGeom prst="roundRect">
            <a:avLst/>
          </a:prstGeom>
          <a:solidFill>
            <a:srgbClr val="0069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600" b="1">
                <a:latin typeface="Arial" panose="020B0604020202020204" pitchFamily="34" charset="0"/>
                <a:cs typeface="Arial" panose="020B0604020202020204" pitchFamily="34" charset="0"/>
              </a:rPr>
              <a:t>ACCO Eventos</a:t>
            </a:r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F981AF71-6F28-C90D-1465-BF96C6AC652B}"/>
              </a:ext>
            </a:extLst>
          </p:cNvPr>
          <p:cNvSpPr/>
          <p:nvPr/>
        </p:nvSpPr>
        <p:spPr>
          <a:xfrm>
            <a:off x="4371601" y="2002552"/>
            <a:ext cx="1404000" cy="972000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600" b="1">
                <a:latin typeface="Arial" panose="020B0604020202020204" pitchFamily="34" charset="0"/>
                <a:cs typeface="Arial" panose="020B0604020202020204" pitchFamily="34" charset="0"/>
              </a:rPr>
              <a:t>ACCO Ocupantes</a:t>
            </a:r>
          </a:p>
        </p:txBody>
      </p:sp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id="{CEC68B87-B768-3794-FBA0-C0F3AD500133}"/>
              </a:ext>
            </a:extLst>
          </p:cNvPr>
          <p:cNvSpPr/>
          <p:nvPr/>
        </p:nvSpPr>
        <p:spPr>
          <a:xfrm>
            <a:off x="10336319" y="1994648"/>
            <a:ext cx="1404000" cy="972000"/>
          </a:xfrm>
          <a:prstGeom prst="roundRect">
            <a:avLst/>
          </a:prstGeom>
          <a:solidFill>
            <a:srgbClr val="8B8D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600" b="1">
                <a:latin typeface="Arial" panose="020B0604020202020204" pitchFamily="34" charset="0"/>
                <a:cs typeface="Arial" panose="020B0604020202020204" pitchFamily="34" charset="0"/>
              </a:rPr>
              <a:t>ACCI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C97F11D-2E75-6005-0FD6-3C4D55BB3FF1}"/>
              </a:ext>
            </a:extLst>
          </p:cNvPr>
          <p:cNvSpPr txBox="1"/>
          <p:nvPr/>
        </p:nvSpPr>
        <p:spPr>
          <a:xfrm>
            <a:off x="575733" y="5112979"/>
            <a:ext cx="11106507" cy="78319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sz="2000" dirty="0">
                <a:latin typeface="Foco" panose="020B0604020202020204" charset="0"/>
              </a:rPr>
              <a:t>Las cotizaciones que no cumplan con estas reglas deberán gestionarse mediante el flujo tradicional (ejecutivo comercial).</a:t>
            </a:r>
            <a:endParaRPr lang="es-PE" sz="2000" dirty="0">
              <a:latin typeface="Foc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41115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4FF663-0727-0462-B0E5-C6444B820B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Printing free icon">
            <a:extLst>
              <a:ext uri="{FF2B5EF4-FFF2-40B4-BE49-F238E27FC236}">
                <a16:creationId xmlns:a16="http://schemas.microsoft.com/office/drawing/2014/main" id="{C3D13C5E-45BF-7694-0C79-D1B1F7890F2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6681" y="274564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sp>
        <p:nvSpPr>
          <p:cNvPr id="3" name="Round Single Corner Rectangle 3">
            <a:extLst>
              <a:ext uri="{FF2B5EF4-FFF2-40B4-BE49-F238E27FC236}">
                <a16:creationId xmlns:a16="http://schemas.microsoft.com/office/drawing/2014/main" id="{329220DC-E0DF-64D5-5C01-B2C2E20DE734}"/>
              </a:ext>
            </a:extLst>
          </p:cNvPr>
          <p:cNvSpPr/>
          <p:nvPr/>
        </p:nvSpPr>
        <p:spPr>
          <a:xfrm rot="16200000" flipH="1" flipV="1">
            <a:off x="5519001" y="-5147046"/>
            <a:ext cx="900000" cy="11937999"/>
          </a:xfrm>
          <a:prstGeom prst="round1Rect">
            <a:avLst>
              <a:gd name="adj" fmla="val 50000"/>
            </a:avLst>
          </a:prstGeom>
          <a:solidFill>
            <a:srgbClr val="0069A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oco"/>
              <a:ea typeface="+mn-ea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C37C01D-0D81-1600-F08F-463E3F545627}"/>
              </a:ext>
            </a:extLst>
          </p:cNvPr>
          <p:cNvSpPr txBox="1"/>
          <p:nvPr/>
        </p:nvSpPr>
        <p:spPr>
          <a:xfrm>
            <a:off x="417264" y="501096"/>
            <a:ext cx="11355636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s-ES" sz="3200" b="1">
                <a:solidFill>
                  <a:prstClr val="white"/>
                </a:solidFill>
                <a:latin typeface="Foco"/>
                <a:cs typeface="Calibri"/>
              </a:rPr>
              <a:t>¿Qué actividades o Giro del Negocio acepta el </a:t>
            </a:r>
            <a:r>
              <a:rPr lang="es-ES" sz="3200" b="1" err="1">
                <a:solidFill>
                  <a:prstClr val="white"/>
                </a:solidFill>
                <a:latin typeface="Foco"/>
                <a:cs typeface="Calibri"/>
              </a:rPr>
              <a:t>cotizador</a:t>
            </a:r>
            <a:r>
              <a:rPr lang="es-ES" sz="3200" b="1">
                <a:solidFill>
                  <a:prstClr val="white"/>
                </a:solidFill>
                <a:latin typeface="Foco"/>
                <a:cs typeface="Calibri"/>
              </a:rPr>
              <a:t>?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A69ED2A-94EB-4CCA-64D7-5AF7505255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1565"/>
            <a:ext cx="12192000" cy="9179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51D1FC02-2428-50FB-25C6-86A9948880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400" y="6624640"/>
            <a:ext cx="9360000" cy="7047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E3CB445-6E1B-39BA-C027-6FEBD5AE7E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3426" y="6290991"/>
            <a:ext cx="2584679" cy="496882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AA0C431D-42FB-535A-2F9B-5B03C8E0F754}"/>
              </a:ext>
            </a:extLst>
          </p:cNvPr>
          <p:cNvSpPr txBox="1"/>
          <p:nvPr/>
        </p:nvSpPr>
        <p:spPr>
          <a:xfrm>
            <a:off x="417264" y="2982867"/>
            <a:ext cx="2611072" cy="45071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sz="2000" b="1" dirty="0">
                <a:latin typeface="Foco" panose="020B0604020202020204" charset="0"/>
              </a:rPr>
              <a:t>Servicios</a:t>
            </a:r>
            <a:endParaRPr lang="es-PE" sz="2000" b="1" dirty="0">
              <a:latin typeface="Foco" panose="020B0604020202020204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A47EABED-FBF2-7046-6BEE-FAA61912BE56}"/>
              </a:ext>
            </a:extLst>
          </p:cNvPr>
          <p:cNvSpPr txBox="1"/>
          <p:nvPr/>
        </p:nvSpPr>
        <p:spPr>
          <a:xfrm>
            <a:off x="3286273" y="2990200"/>
            <a:ext cx="2611072" cy="45071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sz="2000" b="1" dirty="0">
                <a:latin typeface="Foco" panose="020B0604020202020204" charset="0"/>
              </a:rPr>
              <a:t>Comercio</a:t>
            </a:r>
            <a:endParaRPr lang="es-PE" sz="2000" b="1" dirty="0">
              <a:latin typeface="Foco" panose="020B0604020202020204" charset="0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9FD9A443-A574-795C-7CEB-E34122225E20}"/>
              </a:ext>
            </a:extLst>
          </p:cNvPr>
          <p:cNvSpPr txBox="1"/>
          <p:nvPr/>
        </p:nvSpPr>
        <p:spPr>
          <a:xfrm>
            <a:off x="9024292" y="2990200"/>
            <a:ext cx="2611072" cy="45071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sz="2000" b="1" dirty="0">
                <a:latin typeface="Foco" panose="020B0604020202020204" charset="0"/>
              </a:rPr>
              <a:t>Industria</a:t>
            </a:r>
            <a:endParaRPr lang="es-PE" sz="2000" b="1" dirty="0">
              <a:latin typeface="Foco" panose="020B0604020202020204" charset="0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5A46CDBF-51FA-04E3-5ED7-192ED1420D37}"/>
              </a:ext>
            </a:extLst>
          </p:cNvPr>
          <p:cNvSpPr txBox="1"/>
          <p:nvPr/>
        </p:nvSpPr>
        <p:spPr>
          <a:xfrm>
            <a:off x="6155283" y="2995234"/>
            <a:ext cx="2611072" cy="45071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sz="2000" b="1" dirty="0">
                <a:latin typeface="Foco" panose="020B0604020202020204" charset="0"/>
              </a:rPr>
              <a:t>Transporte</a:t>
            </a:r>
            <a:endParaRPr lang="es-PE" sz="2000" b="1" dirty="0">
              <a:latin typeface="Foco" panose="020B0604020202020204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EDCA3378-8AD3-8E4C-36DE-43086E761761}"/>
              </a:ext>
            </a:extLst>
          </p:cNvPr>
          <p:cNvSpPr txBox="1"/>
          <p:nvPr/>
        </p:nvSpPr>
        <p:spPr>
          <a:xfrm>
            <a:off x="6087762" y="3721394"/>
            <a:ext cx="261107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Clr>
                <a:srgbClr val="E76829"/>
              </a:buClr>
              <a:buFont typeface="Arial" panose="020B0604020202020204" pitchFamily="34" charset="0"/>
              <a:buChar char="•"/>
            </a:pPr>
            <a:r>
              <a:rPr lang="es-ES" dirty="0">
                <a:latin typeface="Foco"/>
              </a:rPr>
              <a:t>Transporte interprovincial</a:t>
            </a:r>
          </a:p>
          <a:p>
            <a:pPr marL="342900" indent="-342900">
              <a:buClr>
                <a:srgbClr val="E76829"/>
              </a:buClr>
              <a:buFont typeface="Arial" panose="020B0604020202020204" pitchFamily="34" charset="0"/>
              <a:buChar char="•"/>
            </a:pPr>
            <a:r>
              <a:rPr lang="es-ES" dirty="0">
                <a:latin typeface="Foco"/>
              </a:rPr>
              <a:t>Transporte de Carga y Aviación </a:t>
            </a:r>
          </a:p>
          <a:p>
            <a:pPr marL="342900" indent="-342900">
              <a:buClr>
                <a:srgbClr val="E76829"/>
              </a:buClr>
              <a:buFont typeface="Arial" panose="020B0604020202020204" pitchFamily="34" charset="0"/>
              <a:buChar char="•"/>
            </a:pPr>
            <a:r>
              <a:rPr lang="es-ES" dirty="0">
                <a:latin typeface="Foco"/>
              </a:rPr>
              <a:t>Transporte inter urbano</a:t>
            </a:r>
          </a:p>
          <a:p>
            <a:pPr marL="342900" indent="-342900">
              <a:buClr>
                <a:srgbClr val="E76829"/>
              </a:buClr>
              <a:buFont typeface="Arial" panose="020B0604020202020204" pitchFamily="34" charset="0"/>
              <a:buChar char="•"/>
            </a:pPr>
            <a:r>
              <a:rPr lang="es-ES" dirty="0">
                <a:latin typeface="Foco"/>
              </a:rPr>
              <a:t>Transporte fluvial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8E818C12-F405-E56D-83F6-983399ECA8BF}"/>
              </a:ext>
            </a:extLst>
          </p:cNvPr>
          <p:cNvSpPr txBox="1"/>
          <p:nvPr/>
        </p:nvSpPr>
        <p:spPr>
          <a:xfrm>
            <a:off x="3286273" y="3735028"/>
            <a:ext cx="26110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Clr>
                <a:srgbClr val="E76829"/>
              </a:buClr>
              <a:buFont typeface="Arial" panose="020B0604020202020204" pitchFamily="34" charset="0"/>
              <a:buChar char="•"/>
            </a:pPr>
            <a:r>
              <a:rPr lang="es-ES" dirty="0">
                <a:latin typeface="Foco"/>
              </a:rPr>
              <a:t>Alimentos y Bebidas </a:t>
            </a:r>
          </a:p>
          <a:p>
            <a:pPr marL="342900" indent="-342900">
              <a:buClr>
                <a:srgbClr val="E76829"/>
              </a:buClr>
              <a:buFont typeface="Arial" panose="020B0604020202020204" pitchFamily="34" charset="0"/>
              <a:buChar char="•"/>
            </a:pPr>
            <a:r>
              <a:rPr lang="es-ES" dirty="0">
                <a:latin typeface="Foco"/>
              </a:rPr>
              <a:t>Restaurantes</a:t>
            </a:r>
            <a:r>
              <a:rPr lang="es-ES" dirty="0">
                <a:solidFill>
                  <a:srgbClr val="FF0000"/>
                </a:solidFill>
                <a:latin typeface="Foco"/>
              </a:rPr>
              <a:t>*</a:t>
            </a:r>
            <a:r>
              <a:rPr lang="es-ES" dirty="0">
                <a:latin typeface="Foco"/>
              </a:rPr>
              <a:t> </a:t>
            </a:r>
          </a:p>
          <a:p>
            <a:pPr marL="342900" indent="-342900">
              <a:buClr>
                <a:srgbClr val="E76829"/>
              </a:buClr>
              <a:buFont typeface="Arial" panose="020B0604020202020204" pitchFamily="34" charset="0"/>
              <a:buChar char="•"/>
            </a:pPr>
            <a:r>
              <a:rPr lang="es-ES" dirty="0">
                <a:latin typeface="Foco"/>
              </a:rPr>
              <a:t>Instituciones Financieras </a:t>
            </a:r>
          </a:p>
          <a:p>
            <a:pPr marL="342900" indent="-342900">
              <a:buClr>
                <a:srgbClr val="E76829"/>
              </a:buClr>
              <a:buFont typeface="Arial" panose="020B0604020202020204" pitchFamily="34" charset="0"/>
              <a:buChar char="•"/>
            </a:pPr>
            <a:r>
              <a:rPr lang="es-ES" dirty="0">
                <a:latin typeface="Foco"/>
              </a:rPr>
              <a:t>Químicas </a:t>
            </a:r>
          </a:p>
          <a:p>
            <a:pPr marL="342900" indent="-342900">
              <a:buClr>
                <a:srgbClr val="E76829"/>
              </a:buClr>
              <a:buFont typeface="Arial" panose="020B0604020202020204" pitchFamily="34" charset="0"/>
              <a:buChar char="•"/>
            </a:pPr>
            <a:endParaRPr lang="es-ES" dirty="0">
              <a:latin typeface="Foco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4071ED49-3BF6-A0CE-BE0E-E1C582C05090}"/>
              </a:ext>
            </a:extLst>
          </p:cNvPr>
          <p:cNvSpPr txBox="1"/>
          <p:nvPr/>
        </p:nvSpPr>
        <p:spPr>
          <a:xfrm>
            <a:off x="8889251" y="3714402"/>
            <a:ext cx="261107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Clr>
                <a:srgbClr val="E76829"/>
              </a:buClr>
              <a:buFont typeface="Arial" panose="020B0604020202020204" pitchFamily="34" charset="0"/>
              <a:buChar char="•"/>
            </a:pPr>
            <a:r>
              <a:rPr lang="es-ES" dirty="0">
                <a:latin typeface="Foco"/>
              </a:rPr>
              <a:t>Agroindustria </a:t>
            </a:r>
          </a:p>
          <a:p>
            <a:pPr marL="342900" indent="-342900">
              <a:buClr>
                <a:srgbClr val="E76829"/>
              </a:buClr>
              <a:buFont typeface="Arial" panose="020B0604020202020204" pitchFamily="34" charset="0"/>
              <a:buChar char="•"/>
            </a:pPr>
            <a:r>
              <a:rPr lang="es-ES" dirty="0">
                <a:latin typeface="Foco"/>
              </a:rPr>
              <a:t>Hidrocarburos</a:t>
            </a:r>
          </a:p>
          <a:p>
            <a:pPr marL="342900" indent="-342900">
              <a:buClr>
                <a:srgbClr val="E76829"/>
              </a:buClr>
              <a:buFont typeface="Arial" panose="020B0604020202020204" pitchFamily="34" charset="0"/>
              <a:buChar char="•"/>
            </a:pPr>
            <a:r>
              <a:rPr lang="es-ES" dirty="0">
                <a:latin typeface="Foco"/>
              </a:rPr>
              <a:t>Plásticos y Cauchos</a:t>
            </a:r>
          </a:p>
          <a:p>
            <a:pPr marL="342900" indent="-342900">
              <a:buClr>
                <a:srgbClr val="E76829"/>
              </a:buClr>
              <a:buFont typeface="Arial" panose="020B0604020202020204" pitchFamily="34" charset="0"/>
              <a:buChar char="•"/>
            </a:pPr>
            <a:r>
              <a:rPr lang="es-ES" dirty="0">
                <a:latin typeface="Foco"/>
              </a:rPr>
              <a:t>Energía y Agua </a:t>
            </a:r>
          </a:p>
          <a:p>
            <a:pPr marL="342900" indent="-342900">
              <a:buClr>
                <a:srgbClr val="E76829"/>
              </a:buClr>
              <a:buFont typeface="Arial" panose="020B0604020202020204" pitchFamily="34" charset="0"/>
              <a:buChar char="•"/>
            </a:pPr>
            <a:r>
              <a:rPr lang="es-ES" dirty="0">
                <a:latin typeface="Foco"/>
              </a:rPr>
              <a:t>Textiles </a:t>
            </a:r>
          </a:p>
          <a:p>
            <a:pPr marL="342900" indent="-342900">
              <a:buClr>
                <a:srgbClr val="E76829"/>
              </a:buClr>
              <a:buFont typeface="Arial" panose="020B0604020202020204" pitchFamily="34" charset="0"/>
              <a:buChar char="•"/>
            </a:pPr>
            <a:endParaRPr lang="es-ES" dirty="0">
              <a:latin typeface="Foco"/>
            </a:endParaRPr>
          </a:p>
          <a:p>
            <a:pPr marL="342900" indent="-342900">
              <a:buClr>
                <a:srgbClr val="E76829"/>
              </a:buClr>
              <a:buFont typeface="Arial" panose="020B0604020202020204" pitchFamily="34" charset="0"/>
              <a:buChar char="•"/>
            </a:pPr>
            <a:endParaRPr lang="es-ES" dirty="0">
              <a:latin typeface="Foco"/>
            </a:endParaRPr>
          </a:p>
          <a:p>
            <a:pPr marL="342900" indent="-342900">
              <a:buClr>
                <a:srgbClr val="E76829"/>
              </a:buClr>
              <a:buFont typeface="Arial" panose="020B0604020202020204" pitchFamily="34" charset="0"/>
              <a:buChar char="•"/>
            </a:pPr>
            <a:endParaRPr lang="es-ES" dirty="0">
              <a:latin typeface="Foco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8AAC8A2B-6393-E74E-E6D0-ED3192B52294}"/>
              </a:ext>
            </a:extLst>
          </p:cNvPr>
          <p:cNvSpPr txBox="1"/>
          <p:nvPr/>
        </p:nvSpPr>
        <p:spPr>
          <a:xfrm>
            <a:off x="417263" y="3735028"/>
            <a:ext cx="2869009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Clr>
                <a:srgbClr val="E76829"/>
              </a:buClr>
              <a:buFont typeface="Arial" panose="020B0604020202020204" pitchFamily="34" charset="0"/>
              <a:buChar char="•"/>
            </a:pPr>
            <a:r>
              <a:rPr lang="es-ES" dirty="0">
                <a:latin typeface="Foco"/>
              </a:rPr>
              <a:t>Editoriales</a:t>
            </a:r>
          </a:p>
          <a:p>
            <a:pPr marL="342900" indent="-342900">
              <a:buClr>
                <a:srgbClr val="E76829"/>
              </a:buClr>
              <a:buFont typeface="Arial" panose="020B0604020202020204" pitchFamily="34" charset="0"/>
              <a:buChar char="•"/>
            </a:pPr>
            <a:r>
              <a:rPr lang="es-ES" dirty="0">
                <a:latin typeface="Foco"/>
              </a:rPr>
              <a:t>Hoteles </a:t>
            </a:r>
          </a:p>
          <a:p>
            <a:pPr marL="342900" indent="-342900">
              <a:buClr>
                <a:srgbClr val="E76829"/>
              </a:buClr>
              <a:buFont typeface="Arial" panose="020B0604020202020204" pitchFamily="34" charset="0"/>
              <a:buChar char="•"/>
            </a:pPr>
            <a:r>
              <a:rPr lang="es-ES" dirty="0">
                <a:latin typeface="Foco"/>
              </a:rPr>
              <a:t>Salud </a:t>
            </a:r>
          </a:p>
          <a:p>
            <a:pPr marL="342900" indent="-342900">
              <a:buClr>
                <a:srgbClr val="E76829"/>
              </a:buClr>
              <a:buFont typeface="Arial" panose="020B0604020202020204" pitchFamily="34" charset="0"/>
              <a:buChar char="•"/>
            </a:pPr>
            <a:r>
              <a:rPr lang="es-ES" dirty="0">
                <a:latin typeface="Foco"/>
              </a:rPr>
              <a:t>Telecomunicaciones</a:t>
            </a:r>
          </a:p>
          <a:p>
            <a:pPr marL="342900" indent="-342900">
              <a:buClr>
                <a:srgbClr val="E76829"/>
              </a:buClr>
              <a:buFont typeface="Arial" panose="020B0604020202020204" pitchFamily="34" charset="0"/>
              <a:buChar char="•"/>
            </a:pPr>
            <a:r>
              <a:rPr lang="es-ES" dirty="0">
                <a:latin typeface="Foco"/>
              </a:rPr>
              <a:t>Educación</a:t>
            </a:r>
            <a:r>
              <a:rPr lang="es-ES" dirty="0">
                <a:solidFill>
                  <a:srgbClr val="FF0000"/>
                </a:solidFill>
                <a:latin typeface="Foco"/>
              </a:rPr>
              <a:t>*</a:t>
            </a:r>
            <a:endParaRPr lang="es-ES" dirty="0">
              <a:latin typeface="Foco"/>
            </a:endParaRPr>
          </a:p>
          <a:p>
            <a:pPr marL="342900" indent="-342900">
              <a:buClr>
                <a:srgbClr val="E76829"/>
              </a:buClr>
              <a:buFont typeface="Arial" panose="020B0604020202020204" pitchFamily="34" charset="0"/>
              <a:buChar char="•"/>
            </a:pPr>
            <a:r>
              <a:rPr lang="es-ES" dirty="0">
                <a:latin typeface="Foco"/>
              </a:rPr>
              <a:t>Vigilancia (sin armas)</a:t>
            </a:r>
          </a:p>
          <a:p>
            <a:pPr marL="342900" indent="-342900">
              <a:buClr>
                <a:srgbClr val="E76829"/>
              </a:buClr>
              <a:buFont typeface="Arial" panose="020B0604020202020204" pitchFamily="34" charset="0"/>
              <a:buChar char="•"/>
            </a:pPr>
            <a:r>
              <a:rPr lang="es-ES" dirty="0">
                <a:latin typeface="Foco"/>
              </a:rPr>
              <a:t>Construcción</a:t>
            </a:r>
          </a:p>
          <a:p>
            <a:pPr marL="342900" indent="-342900">
              <a:buClr>
                <a:srgbClr val="E76829"/>
              </a:buClr>
              <a:buFont typeface="Arial" panose="020B0604020202020204" pitchFamily="34" charset="0"/>
              <a:buChar char="•"/>
            </a:pPr>
            <a:r>
              <a:rPr lang="es-ES" dirty="0">
                <a:latin typeface="Foco"/>
              </a:rPr>
              <a:t>Eventos</a:t>
            </a:r>
            <a:r>
              <a:rPr lang="es-ES" dirty="0">
                <a:solidFill>
                  <a:srgbClr val="FF0000"/>
                </a:solidFill>
                <a:latin typeface="Foco"/>
              </a:rPr>
              <a:t>*</a:t>
            </a:r>
            <a:endParaRPr lang="es-ES" dirty="0">
              <a:latin typeface="Foco"/>
            </a:endParaRPr>
          </a:p>
          <a:p>
            <a:pPr marL="342900" indent="-342900">
              <a:buClr>
                <a:srgbClr val="E76829"/>
              </a:buClr>
              <a:buFont typeface="Arial" panose="020B0604020202020204" pitchFamily="34" charset="0"/>
              <a:buChar char="•"/>
            </a:pPr>
            <a:endParaRPr lang="es-ES" dirty="0">
              <a:latin typeface="Foco"/>
            </a:endParaRPr>
          </a:p>
          <a:p>
            <a:pPr marL="342900" indent="-342900">
              <a:buClr>
                <a:srgbClr val="E76829"/>
              </a:buClr>
              <a:buFont typeface="Arial" panose="020B0604020202020204" pitchFamily="34" charset="0"/>
              <a:buChar char="•"/>
            </a:pPr>
            <a:endParaRPr lang="es-ES" dirty="0">
              <a:latin typeface="Foco"/>
            </a:endParaRPr>
          </a:p>
        </p:txBody>
      </p:sp>
      <p:sp>
        <p:nvSpPr>
          <p:cNvPr id="26" name="Rectángulo: esquinas redondeadas 25">
            <a:extLst>
              <a:ext uri="{FF2B5EF4-FFF2-40B4-BE49-F238E27FC236}">
                <a16:creationId xmlns:a16="http://schemas.microsoft.com/office/drawing/2014/main" id="{304DA0AB-17AC-2E42-C034-F5BBC68B6374}"/>
              </a:ext>
            </a:extLst>
          </p:cNvPr>
          <p:cNvSpPr/>
          <p:nvPr/>
        </p:nvSpPr>
        <p:spPr>
          <a:xfrm>
            <a:off x="345281" y="6155133"/>
            <a:ext cx="2433958" cy="40354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400" dirty="0">
                <a:solidFill>
                  <a:srgbClr val="FF0000"/>
                </a:solidFill>
                <a:latin typeface="Foco" panose="020B0504050202020203"/>
                <a:cs typeface="Arial" panose="020B0604020202020204" pitchFamily="34" charset="0"/>
              </a:rPr>
              <a:t>*No aplica para ACCO Aforo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A1580228-B885-3B17-DAC6-682807BEE7CD}"/>
              </a:ext>
            </a:extLst>
          </p:cNvPr>
          <p:cNvSpPr txBox="1"/>
          <p:nvPr/>
        </p:nvSpPr>
        <p:spPr>
          <a:xfrm>
            <a:off x="3824395" y="755498"/>
            <a:ext cx="1184916" cy="16804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s-ES" sz="6000" b="1" dirty="0">
                <a:solidFill>
                  <a:schemeClr val="accent5"/>
                </a:solidFill>
                <a:latin typeface="Foco"/>
              </a:rPr>
              <a:t>26</a:t>
            </a:r>
            <a:endParaRPr lang="es-ES" sz="4400" b="1" dirty="0">
              <a:solidFill>
                <a:schemeClr val="accent5"/>
              </a:solidFill>
              <a:latin typeface="Foco"/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172E07CF-7A57-CFF4-6F0E-DE6117A52274}"/>
              </a:ext>
            </a:extLst>
          </p:cNvPr>
          <p:cNvSpPr txBox="1"/>
          <p:nvPr/>
        </p:nvSpPr>
        <p:spPr>
          <a:xfrm>
            <a:off x="3286272" y="2233464"/>
            <a:ext cx="236197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3200" b="1" dirty="0">
                <a:solidFill>
                  <a:schemeClr val="accent5"/>
                </a:solidFill>
                <a:latin typeface="Foco"/>
              </a:rPr>
              <a:t>actividades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D9D01BE6-36D8-CDF8-9BAB-DE2DF1DA144E}"/>
              </a:ext>
            </a:extLst>
          </p:cNvPr>
          <p:cNvSpPr txBox="1"/>
          <p:nvPr/>
        </p:nvSpPr>
        <p:spPr>
          <a:xfrm>
            <a:off x="6821642" y="1434543"/>
            <a:ext cx="236197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6000" b="1" dirty="0">
                <a:solidFill>
                  <a:schemeClr val="accent5"/>
                </a:solidFill>
                <a:latin typeface="Foco"/>
              </a:rPr>
              <a:t>75%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1EE3447C-F60F-22E3-4351-4082FDA3BE71}"/>
              </a:ext>
            </a:extLst>
          </p:cNvPr>
          <p:cNvSpPr txBox="1"/>
          <p:nvPr/>
        </p:nvSpPr>
        <p:spPr>
          <a:xfrm>
            <a:off x="6404379" y="2233464"/>
            <a:ext cx="236197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3200" b="1" dirty="0">
                <a:solidFill>
                  <a:schemeClr val="accent5"/>
                </a:solidFill>
                <a:latin typeface="Foco"/>
              </a:rPr>
              <a:t>de la cartera</a:t>
            </a:r>
          </a:p>
        </p:txBody>
      </p:sp>
      <p:sp>
        <p:nvSpPr>
          <p:cNvPr id="32" name="Flecha: a la derecha 31">
            <a:extLst>
              <a:ext uri="{FF2B5EF4-FFF2-40B4-BE49-F238E27FC236}">
                <a16:creationId xmlns:a16="http://schemas.microsoft.com/office/drawing/2014/main" id="{9A0B6154-DE95-0EB0-C92A-DD0F39FE0DBF}"/>
              </a:ext>
            </a:extLst>
          </p:cNvPr>
          <p:cNvSpPr/>
          <p:nvPr/>
        </p:nvSpPr>
        <p:spPr>
          <a:xfrm>
            <a:off x="5627070" y="1778487"/>
            <a:ext cx="798825" cy="584775"/>
          </a:xfrm>
          <a:prstGeom prst="rightArrow">
            <a:avLst/>
          </a:prstGeom>
          <a:solidFill>
            <a:srgbClr val="E7682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78060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F05FFA-59C5-136E-5741-46092371C8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0C34A4C2-5210-CFFC-3082-4816C49FEE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1565"/>
            <a:ext cx="12192000" cy="91798"/>
          </a:xfrm>
          <a:prstGeom prst="rect">
            <a:avLst/>
          </a:prstGeom>
        </p:spPr>
      </p:pic>
      <p:sp>
        <p:nvSpPr>
          <p:cNvPr id="12" name="Round Single Corner Rectangle 3">
            <a:extLst>
              <a:ext uri="{FF2B5EF4-FFF2-40B4-BE49-F238E27FC236}">
                <a16:creationId xmlns:a16="http://schemas.microsoft.com/office/drawing/2014/main" id="{4D534B96-F7C3-8667-CADE-10BB678DA4EE}"/>
              </a:ext>
            </a:extLst>
          </p:cNvPr>
          <p:cNvSpPr/>
          <p:nvPr/>
        </p:nvSpPr>
        <p:spPr>
          <a:xfrm rot="16200000" flipH="1" flipV="1">
            <a:off x="5519001" y="-5147046"/>
            <a:ext cx="900000" cy="11937999"/>
          </a:xfrm>
          <a:prstGeom prst="round1Rect">
            <a:avLst>
              <a:gd name="adj" fmla="val 50000"/>
            </a:avLst>
          </a:prstGeom>
          <a:solidFill>
            <a:srgbClr val="0069A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oco"/>
              <a:ea typeface="+mn-ea"/>
              <a:cs typeface="+mn-cs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0ED484ED-449F-8BF4-FCBE-D406B67CAA4B}"/>
              </a:ext>
            </a:extLst>
          </p:cNvPr>
          <p:cNvSpPr txBox="1"/>
          <p:nvPr/>
        </p:nvSpPr>
        <p:spPr>
          <a:xfrm>
            <a:off x="421240" y="489855"/>
            <a:ext cx="38266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s-ES" sz="3600" b="1">
                <a:solidFill>
                  <a:prstClr val="white"/>
                </a:solidFill>
                <a:latin typeface="Foco"/>
                <a:cs typeface="Calibri"/>
              </a:rPr>
              <a:t>Flujo de emisión</a:t>
            </a:r>
          </a:p>
        </p:txBody>
      </p:sp>
      <p:sp>
        <p:nvSpPr>
          <p:cNvPr id="2" name="11 CuadroTexto">
            <a:extLst>
              <a:ext uri="{FF2B5EF4-FFF2-40B4-BE49-F238E27FC236}">
                <a16:creationId xmlns:a16="http://schemas.microsoft.com/office/drawing/2014/main" id="{254AAD4E-2426-64ED-2238-3BC8F3C411BA}"/>
              </a:ext>
            </a:extLst>
          </p:cNvPr>
          <p:cNvSpPr txBox="1"/>
          <p:nvPr/>
        </p:nvSpPr>
        <p:spPr>
          <a:xfrm>
            <a:off x="1672514" y="2014999"/>
            <a:ext cx="19471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PE" b="1">
                <a:solidFill>
                  <a:srgbClr val="0069A3"/>
                </a:solidFill>
                <a:latin typeface="Foco" panose="020B0504050202020203" pitchFamily="34" charset="0"/>
                <a:ea typeface="ＭＳ Ｐゴシック"/>
              </a:rPr>
              <a:t>Corredor</a:t>
            </a:r>
            <a:r>
              <a:rPr lang="es-PE" b="1">
                <a:latin typeface="Foco" panose="020B0504050202020203" pitchFamily="34" charset="0"/>
                <a:ea typeface="ＭＳ Ｐゴシック"/>
              </a:rPr>
              <a:t> </a:t>
            </a:r>
            <a:r>
              <a:rPr lang="es-PE">
                <a:latin typeface="Foco" panose="020B0504050202020203" pitchFamily="34" charset="0"/>
                <a:ea typeface="ＭＳ Ｐゴシック"/>
              </a:rPr>
              <a:t>solicita al cliente la información para cotizar.</a:t>
            </a:r>
          </a:p>
        </p:txBody>
      </p:sp>
      <p:sp>
        <p:nvSpPr>
          <p:cNvPr id="4" name="16 CuadroTexto">
            <a:extLst>
              <a:ext uri="{FF2B5EF4-FFF2-40B4-BE49-F238E27FC236}">
                <a16:creationId xmlns:a16="http://schemas.microsoft.com/office/drawing/2014/main" id="{4365B7C4-665B-7AF4-21F6-2013B816A1A6}"/>
              </a:ext>
            </a:extLst>
          </p:cNvPr>
          <p:cNvSpPr txBox="1"/>
          <p:nvPr/>
        </p:nvSpPr>
        <p:spPr>
          <a:xfrm>
            <a:off x="5652209" y="1960667"/>
            <a:ext cx="1947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PE" b="1">
                <a:solidFill>
                  <a:srgbClr val="0069A3"/>
                </a:solidFill>
                <a:latin typeface="Foco" panose="020B0504050202020203" pitchFamily="34" charset="0"/>
                <a:ea typeface="ＭＳ Ｐゴシック"/>
              </a:rPr>
              <a:t>Corredor</a:t>
            </a:r>
            <a:r>
              <a:rPr lang="es-PE">
                <a:latin typeface="Foco" panose="020B0504050202020203" pitchFamily="34" charset="0"/>
                <a:ea typeface="ＭＳ Ｐゴシック"/>
              </a:rPr>
              <a:t> ingresa a la zona pública del Portal de Somos Corredores y realiza cotización.</a:t>
            </a:r>
            <a:endParaRPr lang="es-PE" b="1">
              <a:latin typeface="Foco" panose="020B0504050202020203" pitchFamily="34" charset="0"/>
              <a:ea typeface="ＭＳ Ｐゴシック"/>
            </a:endParaRPr>
          </a:p>
        </p:txBody>
      </p:sp>
      <p:sp>
        <p:nvSpPr>
          <p:cNvPr id="5" name="20 CuadroTexto">
            <a:extLst>
              <a:ext uri="{FF2B5EF4-FFF2-40B4-BE49-F238E27FC236}">
                <a16:creationId xmlns:a16="http://schemas.microsoft.com/office/drawing/2014/main" id="{588C2AB7-4B60-8C90-7D83-B28E59BCCF4E}"/>
              </a:ext>
            </a:extLst>
          </p:cNvPr>
          <p:cNvSpPr txBox="1"/>
          <p:nvPr/>
        </p:nvSpPr>
        <p:spPr>
          <a:xfrm>
            <a:off x="9484272" y="2012866"/>
            <a:ext cx="18160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PE" b="1">
                <a:solidFill>
                  <a:srgbClr val="0069A3"/>
                </a:solidFill>
                <a:latin typeface="Foco" panose="020B0504050202020203" pitchFamily="34" charset="0"/>
                <a:ea typeface="ＭＳ Ｐゴシック"/>
              </a:rPr>
              <a:t>Corredor</a:t>
            </a:r>
            <a:r>
              <a:rPr lang="es-PE" b="1">
                <a:latin typeface="Foco" panose="020B0504050202020203" pitchFamily="34" charset="0"/>
                <a:ea typeface="ＭＳ Ｐゴシック"/>
              </a:rPr>
              <a:t> </a:t>
            </a:r>
            <a:r>
              <a:rPr lang="es-PE">
                <a:latin typeface="Foco" panose="020B0504050202020203" pitchFamily="34" charset="0"/>
                <a:ea typeface="ＭＳ Ｐゴシック"/>
              </a:rPr>
              <a:t>descarga el slip y valida la información con su cliente.</a:t>
            </a:r>
          </a:p>
        </p:txBody>
      </p:sp>
      <p:sp>
        <p:nvSpPr>
          <p:cNvPr id="6" name="26 CuadroTexto">
            <a:extLst>
              <a:ext uri="{FF2B5EF4-FFF2-40B4-BE49-F238E27FC236}">
                <a16:creationId xmlns:a16="http://schemas.microsoft.com/office/drawing/2014/main" id="{7CF76657-4C4E-170B-C1E5-0D9C22C47D1E}"/>
              </a:ext>
            </a:extLst>
          </p:cNvPr>
          <p:cNvSpPr txBox="1"/>
          <p:nvPr/>
        </p:nvSpPr>
        <p:spPr>
          <a:xfrm>
            <a:off x="8507896" y="4197762"/>
            <a:ext cx="360459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PE" b="1" dirty="0">
                <a:solidFill>
                  <a:srgbClr val="0069A3"/>
                </a:solidFill>
                <a:latin typeface="Foco" panose="020B0504050202020203" pitchFamily="34" charset="0"/>
                <a:ea typeface="ＭＳ Ｐゴシック"/>
              </a:rPr>
              <a:t>Corredor</a:t>
            </a:r>
            <a:r>
              <a:rPr lang="es-PE" b="1" dirty="0">
                <a:latin typeface="Foco" panose="020B0504050202020203" pitchFamily="34" charset="0"/>
                <a:ea typeface="ＭＳ Ｐゴシック"/>
              </a:rPr>
              <a:t> </a:t>
            </a:r>
            <a:r>
              <a:rPr lang="es-PE" dirty="0">
                <a:latin typeface="Foco" panose="020B0504050202020203" pitchFamily="34" charset="0"/>
                <a:ea typeface="ＭＳ Ｐゴシック"/>
              </a:rPr>
              <a:t>envía la cotización al buzón de </a:t>
            </a:r>
            <a:r>
              <a:rPr lang="es-PE" dirty="0">
                <a:latin typeface="Foco" panose="020B0504050202020203" pitchFamily="34" charset="0"/>
                <a:ea typeface="ＭＳ Ｐゴシック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emisiónrápida@pacifico.com.pe</a:t>
            </a:r>
            <a:endParaRPr lang="es-PE" dirty="0">
              <a:latin typeface="Foco" panose="020B0504050202020203" pitchFamily="34" charset="0"/>
              <a:ea typeface="ＭＳ Ｐゴシック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PE" dirty="0">
                <a:latin typeface="Foco" panose="020B0504050202020203" pitchFamily="34" charset="0"/>
                <a:ea typeface="ＭＳ Ｐゴシック"/>
              </a:rPr>
              <a:t>junto con la trama de asegurados (en caso la declaración sea nominativa) </a:t>
            </a:r>
            <a:r>
              <a:rPr lang="es-ES" dirty="0"/>
              <a:t> con el asunto </a:t>
            </a:r>
            <a:r>
              <a:rPr lang="es-ES" b="1" dirty="0">
                <a:solidFill>
                  <a:srgbClr val="E76829"/>
                </a:solidFill>
              </a:rPr>
              <a:t>APCOTIZADOR - Nombre del cliente</a:t>
            </a:r>
            <a:endParaRPr lang="es-PE" b="1" dirty="0">
              <a:solidFill>
                <a:srgbClr val="E76829"/>
              </a:solidFill>
              <a:latin typeface="Foco" panose="020B0504050202020203" pitchFamily="34" charset="0"/>
              <a:ea typeface="ＭＳ Ｐゴシック"/>
            </a:endParaRPr>
          </a:p>
        </p:txBody>
      </p:sp>
      <p:sp>
        <p:nvSpPr>
          <p:cNvPr id="7" name="30 CuadroTexto">
            <a:extLst>
              <a:ext uri="{FF2B5EF4-FFF2-40B4-BE49-F238E27FC236}">
                <a16:creationId xmlns:a16="http://schemas.microsoft.com/office/drawing/2014/main" id="{54CCF8B7-0B58-54AE-2C82-7DD968F4EAA8}"/>
              </a:ext>
            </a:extLst>
          </p:cNvPr>
          <p:cNvSpPr txBox="1"/>
          <p:nvPr/>
        </p:nvSpPr>
        <p:spPr>
          <a:xfrm>
            <a:off x="5015864" y="4181894"/>
            <a:ext cx="17753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PE" b="1">
                <a:solidFill>
                  <a:srgbClr val="0069A3"/>
                </a:solidFill>
                <a:latin typeface="Foco" panose="020B0504050202020203" pitchFamily="34" charset="0"/>
                <a:ea typeface="ＭＳ Ｐゴシック"/>
              </a:rPr>
              <a:t>Ejecutivo de emisión </a:t>
            </a:r>
            <a:r>
              <a:rPr lang="es-PE">
                <a:latin typeface="Foco" panose="020B0504050202020203" pitchFamily="34" charset="0"/>
                <a:ea typeface="ＭＳ Ｐゴシック"/>
              </a:rPr>
              <a:t>valida los documentos brindados</a:t>
            </a:r>
          </a:p>
        </p:txBody>
      </p:sp>
      <p:sp>
        <p:nvSpPr>
          <p:cNvPr id="8" name="33 CuadroTexto">
            <a:extLst>
              <a:ext uri="{FF2B5EF4-FFF2-40B4-BE49-F238E27FC236}">
                <a16:creationId xmlns:a16="http://schemas.microsoft.com/office/drawing/2014/main" id="{0D6DE9E7-B683-A637-B7ED-CEEFC767C7CC}"/>
              </a:ext>
            </a:extLst>
          </p:cNvPr>
          <p:cNvSpPr txBox="1"/>
          <p:nvPr/>
        </p:nvSpPr>
        <p:spPr>
          <a:xfrm>
            <a:off x="1599078" y="4098482"/>
            <a:ext cx="150089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PE" dirty="0">
                <a:latin typeface="Foco" panose="020B0504050202020203" pitchFamily="34" charset="0"/>
                <a:ea typeface="ＭＳ Ｐゴシック"/>
              </a:rPr>
              <a:t>Se genera la póliza y envía a la bandeja del </a:t>
            </a:r>
            <a:r>
              <a:rPr lang="es-PE" b="1" dirty="0">
                <a:solidFill>
                  <a:srgbClr val="0069A3"/>
                </a:solidFill>
                <a:latin typeface="Foco" panose="020B0504050202020203" pitchFamily="34" charset="0"/>
                <a:ea typeface="ＭＳ Ｐゴシック"/>
              </a:rPr>
              <a:t>Corredor</a:t>
            </a:r>
            <a:r>
              <a:rPr lang="es-PE" dirty="0">
                <a:latin typeface="Foco" panose="020B0504050202020203" pitchFamily="34" charset="0"/>
                <a:ea typeface="ＭＳ Ｐゴシック"/>
              </a:rPr>
              <a:t>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s-PE" dirty="0">
              <a:latin typeface="Foco" panose="020B0504050202020203" pitchFamily="34" charset="0"/>
              <a:ea typeface="ＭＳ Ｐゴシック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PE" b="1" dirty="0">
                <a:latin typeface="Foco" panose="020B0504050202020203" pitchFamily="34" charset="0"/>
                <a:ea typeface="ＭＳ Ｐゴシック"/>
              </a:rPr>
              <a:t>SLA: 8 horas</a:t>
            </a:r>
          </a:p>
        </p:txBody>
      </p:sp>
      <p:sp>
        <p:nvSpPr>
          <p:cNvPr id="11" name="Flecha: a la derecha 10">
            <a:extLst>
              <a:ext uri="{FF2B5EF4-FFF2-40B4-BE49-F238E27FC236}">
                <a16:creationId xmlns:a16="http://schemas.microsoft.com/office/drawing/2014/main" id="{D86C8133-706C-F7E7-872C-A65D6F1CE464}"/>
              </a:ext>
            </a:extLst>
          </p:cNvPr>
          <p:cNvSpPr/>
          <p:nvPr/>
        </p:nvSpPr>
        <p:spPr>
          <a:xfrm>
            <a:off x="3814301" y="2303796"/>
            <a:ext cx="360000" cy="360000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  <a:latin typeface="Foco" panose="020B0504050202020203" pitchFamily="34" charset="0"/>
            </a:endParaRPr>
          </a:p>
        </p:txBody>
      </p:sp>
      <p:sp>
        <p:nvSpPr>
          <p:cNvPr id="14" name="Flecha: a la derecha 13">
            <a:extLst>
              <a:ext uri="{FF2B5EF4-FFF2-40B4-BE49-F238E27FC236}">
                <a16:creationId xmlns:a16="http://schemas.microsoft.com/office/drawing/2014/main" id="{C760B5A8-A516-6DC3-D3BE-EEC87633D033}"/>
              </a:ext>
            </a:extLst>
          </p:cNvPr>
          <p:cNvSpPr/>
          <p:nvPr/>
        </p:nvSpPr>
        <p:spPr>
          <a:xfrm>
            <a:off x="7722894" y="2303796"/>
            <a:ext cx="360000" cy="360000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  <a:latin typeface="Foco" panose="020B0504050202020203" pitchFamily="34" charset="0"/>
            </a:endParaRPr>
          </a:p>
        </p:txBody>
      </p:sp>
      <p:sp>
        <p:nvSpPr>
          <p:cNvPr id="16" name="Flecha: a la derecha 15">
            <a:extLst>
              <a:ext uri="{FF2B5EF4-FFF2-40B4-BE49-F238E27FC236}">
                <a16:creationId xmlns:a16="http://schemas.microsoft.com/office/drawing/2014/main" id="{06A7A054-C203-DAD0-E0EE-81BB3229CD71}"/>
              </a:ext>
            </a:extLst>
          </p:cNvPr>
          <p:cNvSpPr/>
          <p:nvPr/>
        </p:nvSpPr>
        <p:spPr>
          <a:xfrm rot="5400000">
            <a:off x="10152491" y="3812459"/>
            <a:ext cx="360000" cy="360000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  <a:latin typeface="Foco" panose="020B0504050202020203" pitchFamily="34" charset="0"/>
            </a:endParaRPr>
          </a:p>
        </p:txBody>
      </p:sp>
      <p:sp>
        <p:nvSpPr>
          <p:cNvPr id="17" name="Flecha: a la derecha 16">
            <a:extLst>
              <a:ext uri="{FF2B5EF4-FFF2-40B4-BE49-F238E27FC236}">
                <a16:creationId xmlns:a16="http://schemas.microsoft.com/office/drawing/2014/main" id="{A0766CAA-5B29-87A7-EA73-4CAC5A1F9933}"/>
              </a:ext>
            </a:extLst>
          </p:cNvPr>
          <p:cNvSpPr/>
          <p:nvPr/>
        </p:nvSpPr>
        <p:spPr>
          <a:xfrm rot="10800000">
            <a:off x="6852279" y="4522461"/>
            <a:ext cx="360000" cy="360000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  <a:latin typeface="Foco" panose="020B0504050202020203" pitchFamily="34" charset="0"/>
            </a:endParaRPr>
          </a:p>
        </p:txBody>
      </p:sp>
      <p:pic>
        <p:nvPicPr>
          <p:cNvPr id="30" name="Imagen 29">
            <a:extLst>
              <a:ext uri="{FF2B5EF4-FFF2-40B4-BE49-F238E27FC236}">
                <a16:creationId xmlns:a16="http://schemas.microsoft.com/office/drawing/2014/main" id="{05AF7740-D977-C9F9-1189-4AD4FBA9B0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400" y="6624640"/>
            <a:ext cx="9360000" cy="70474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908F478B-3330-C521-089E-4F663E0485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3426" y="6290991"/>
            <a:ext cx="2584679" cy="496882"/>
          </a:xfrm>
          <a:prstGeom prst="rect">
            <a:avLst/>
          </a:prstGeom>
        </p:spPr>
      </p:pic>
      <p:pic>
        <p:nvPicPr>
          <p:cNvPr id="9218" name="Picture 2" descr="agente ">
            <a:extLst>
              <a:ext uri="{FF2B5EF4-FFF2-40B4-BE49-F238E27FC236}">
                <a16:creationId xmlns:a16="http://schemas.microsoft.com/office/drawing/2014/main" id="{F3970DAD-AAF8-6988-62D1-F2080DFA9B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14" y="1955431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sitio web ">
            <a:extLst>
              <a:ext uri="{FF2B5EF4-FFF2-40B4-BE49-F238E27FC236}">
                <a16:creationId xmlns:a16="http://schemas.microsoft.com/office/drawing/2014/main" id="{5A3B5CC4-A351-4FB1-B5BE-09A8048E4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8132" y="2005563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solicitud de cotización ">
            <a:extLst>
              <a:ext uri="{FF2B5EF4-FFF2-40B4-BE49-F238E27FC236}">
                <a16:creationId xmlns:a16="http://schemas.microsoft.com/office/drawing/2014/main" id="{B5F970CC-CA5E-1025-C1D7-998F580CF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950" y="2005563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correo electrónico ">
            <a:extLst>
              <a:ext uri="{FF2B5EF4-FFF2-40B4-BE49-F238E27FC236}">
                <a16:creationId xmlns:a16="http://schemas.microsoft.com/office/drawing/2014/main" id="{8E33180D-4C87-B3A4-BDC3-EE4E768FF1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0668" y="4172459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empresario ">
            <a:extLst>
              <a:ext uri="{FF2B5EF4-FFF2-40B4-BE49-F238E27FC236}">
                <a16:creationId xmlns:a16="http://schemas.microsoft.com/office/drawing/2014/main" id="{C6C3E2D9-A27C-7246-357A-F4E3A8E784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3954" y="4092861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lecha: a la derecha 2">
            <a:extLst>
              <a:ext uri="{FF2B5EF4-FFF2-40B4-BE49-F238E27FC236}">
                <a16:creationId xmlns:a16="http://schemas.microsoft.com/office/drawing/2014/main" id="{8575CEDB-72B4-4C54-F280-24D87EC6BF5A}"/>
              </a:ext>
            </a:extLst>
          </p:cNvPr>
          <p:cNvSpPr/>
          <p:nvPr/>
        </p:nvSpPr>
        <p:spPr>
          <a:xfrm rot="10800000">
            <a:off x="3364555" y="4597506"/>
            <a:ext cx="360000" cy="360000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  <a:latin typeface="Foco" panose="020B0504050202020203" pitchFamily="34" charset="0"/>
            </a:endParaRPr>
          </a:p>
        </p:txBody>
      </p:sp>
      <p:pic>
        <p:nvPicPr>
          <p:cNvPr id="9228" name="Picture 12" descr="póliza de seguros ">
            <a:extLst>
              <a:ext uri="{FF2B5EF4-FFF2-40B4-BE49-F238E27FC236}">
                <a16:creationId xmlns:a16="http://schemas.microsoft.com/office/drawing/2014/main" id="{CD983EE9-FEE1-8173-6E79-831D03AD1D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29" y="4092861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50051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B57332-5D5A-2341-2635-8A86655413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11">
            <a:extLst>
              <a:ext uri="{FF2B5EF4-FFF2-40B4-BE49-F238E27FC236}">
                <a16:creationId xmlns:a16="http://schemas.microsoft.com/office/drawing/2014/main" id="{37E6D628-F075-CB6E-ABA4-7199F44FC946}"/>
              </a:ext>
            </a:extLst>
          </p:cNvPr>
          <p:cNvSpPr txBox="1"/>
          <p:nvPr/>
        </p:nvSpPr>
        <p:spPr>
          <a:xfrm>
            <a:off x="-32084" y="567293"/>
            <a:ext cx="12208042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4400" b="1" dirty="0">
                <a:solidFill>
                  <a:sysClr val="windowText" lastClr="000000"/>
                </a:solidFill>
                <a:latin typeface="Oswald Bold"/>
              </a:rPr>
              <a:t>Reto Post Venta: </a:t>
            </a:r>
            <a:r>
              <a:rPr lang="es-MX" sz="4400" dirty="0">
                <a:solidFill>
                  <a:sysClr val="windowText" lastClr="000000"/>
                </a:solidFill>
                <a:latin typeface="Oswald Bold"/>
              </a:rPr>
              <a:t>¡Juntos Crecemos!</a:t>
            </a:r>
            <a:endParaRPr lang="es-PE" sz="4400" dirty="0">
              <a:solidFill>
                <a:sysClr val="windowText" lastClr="000000"/>
              </a:solidFill>
              <a:latin typeface="Oswald Bold"/>
            </a:endParaRPr>
          </a:p>
        </p:txBody>
      </p:sp>
      <p:pic>
        <p:nvPicPr>
          <p:cNvPr id="53" name="Imagen 52">
            <a:extLst>
              <a:ext uri="{FF2B5EF4-FFF2-40B4-BE49-F238E27FC236}">
                <a16:creationId xmlns:a16="http://schemas.microsoft.com/office/drawing/2014/main" id="{E3A0FDF7-DF3B-E072-58D2-7C9F7DE9C4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2" y="6582545"/>
            <a:ext cx="9595594" cy="72247"/>
          </a:xfrm>
          <a:prstGeom prst="rect">
            <a:avLst/>
          </a:prstGeom>
        </p:spPr>
      </p:pic>
      <p:pic>
        <p:nvPicPr>
          <p:cNvPr id="54" name="Imagen 53">
            <a:extLst>
              <a:ext uri="{FF2B5EF4-FFF2-40B4-BE49-F238E27FC236}">
                <a16:creationId xmlns:a16="http://schemas.microsoft.com/office/drawing/2014/main" id="{22434D40-B93A-3A86-A55B-74538E69B8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7828"/>
            <a:ext cx="12192000" cy="91797"/>
          </a:xfrm>
          <a:prstGeom prst="rect">
            <a:avLst/>
          </a:prstGeom>
        </p:spPr>
      </p:pic>
      <p:pic>
        <p:nvPicPr>
          <p:cNvPr id="55" name="object 10">
            <a:extLst>
              <a:ext uri="{FF2B5EF4-FFF2-40B4-BE49-F238E27FC236}">
                <a16:creationId xmlns:a16="http://schemas.microsoft.com/office/drawing/2014/main" id="{341EE6D4-2294-E441-144C-B1CF37B760AA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122429" y="6485760"/>
            <a:ext cx="558460" cy="180723"/>
          </a:xfrm>
          <a:prstGeom prst="rect">
            <a:avLst/>
          </a:prstGeom>
        </p:spPr>
      </p:pic>
      <p:sp>
        <p:nvSpPr>
          <p:cNvPr id="56" name="object 11">
            <a:extLst>
              <a:ext uri="{FF2B5EF4-FFF2-40B4-BE49-F238E27FC236}">
                <a16:creationId xmlns:a16="http://schemas.microsoft.com/office/drawing/2014/main" id="{53AEF7CE-7055-C6D2-B70A-0A8BE0689414}"/>
              </a:ext>
            </a:extLst>
          </p:cNvPr>
          <p:cNvSpPr/>
          <p:nvPr/>
        </p:nvSpPr>
        <p:spPr>
          <a:xfrm>
            <a:off x="9751148" y="6446536"/>
            <a:ext cx="328661" cy="322888"/>
          </a:xfrm>
          <a:custGeom>
            <a:avLst/>
            <a:gdLst/>
            <a:ahLst/>
            <a:cxnLst/>
            <a:rect l="l" t="t" r="r" b="b"/>
            <a:pathLst>
              <a:path w="542290" h="532765">
                <a:moveTo>
                  <a:pt x="501053" y="228955"/>
                </a:moveTo>
                <a:lnTo>
                  <a:pt x="493699" y="186182"/>
                </a:lnTo>
                <a:lnTo>
                  <a:pt x="477494" y="144487"/>
                </a:lnTo>
                <a:lnTo>
                  <a:pt x="451688" y="103466"/>
                </a:lnTo>
                <a:lnTo>
                  <a:pt x="419836" y="68783"/>
                </a:lnTo>
                <a:lnTo>
                  <a:pt x="383006" y="40741"/>
                </a:lnTo>
                <a:lnTo>
                  <a:pt x="342226" y="19710"/>
                </a:lnTo>
                <a:lnTo>
                  <a:pt x="298551" y="6019"/>
                </a:lnTo>
                <a:lnTo>
                  <a:pt x="253034" y="0"/>
                </a:lnTo>
                <a:lnTo>
                  <a:pt x="206375" y="2095"/>
                </a:lnTo>
                <a:lnTo>
                  <a:pt x="168681" y="14147"/>
                </a:lnTo>
                <a:lnTo>
                  <a:pt x="124421" y="37134"/>
                </a:lnTo>
                <a:lnTo>
                  <a:pt x="88201" y="64884"/>
                </a:lnTo>
                <a:lnTo>
                  <a:pt x="57137" y="98221"/>
                </a:lnTo>
                <a:lnTo>
                  <a:pt x="31965" y="136398"/>
                </a:lnTo>
                <a:lnTo>
                  <a:pt x="13423" y="178701"/>
                </a:lnTo>
                <a:lnTo>
                  <a:pt x="2235" y="224383"/>
                </a:lnTo>
                <a:lnTo>
                  <a:pt x="0" y="243751"/>
                </a:lnTo>
                <a:lnTo>
                  <a:pt x="12573" y="199313"/>
                </a:lnTo>
                <a:lnTo>
                  <a:pt x="32448" y="158115"/>
                </a:lnTo>
                <a:lnTo>
                  <a:pt x="58978" y="121018"/>
                </a:lnTo>
                <a:lnTo>
                  <a:pt x="91528" y="88938"/>
                </a:lnTo>
                <a:lnTo>
                  <a:pt x="129463" y="62725"/>
                </a:lnTo>
                <a:lnTo>
                  <a:pt x="172135" y="43268"/>
                </a:lnTo>
                <a:lnTo>
                  <a:pt x="218935" y="31470"/>
                </a:lnTo>
                <a:lnTo>
                  <a:pt x="263588" y="28943"/>
                </a:lnTo>
                <a:lnTo>
                  <a:pt x="306539" y="35179"/>
                </a:lnTo>
                <a:lnTo>
                  <a:pt x="346773" y="49428"/>
                </a:lnTo>
                <a:lnTo>
                  <a:pt x="383273" y="70954"/>
                </a:lnTo>
                <a:lnTo>
                  <a:pt x="415023" y="99009"/>
                </a:lnTo>
                <a:lnTo>
                  <a:pt x="440994" y="132867"/>
                </a:lnTo>
                <a:lnTo>
                  <a:pt x="460197" y="171792"/>
                </a:lnTo>
                <a:lnTo>
                  <a:pt x="471589" y="215036"/>
                </a:lnTo>
                <a:lnTo>
                  <a:pt x="472732" y="264401"/>
                </a:lnTo>
                <a:lnTo>
                  <a:pt x="461289" y="310730"/>
                </a:lnTo>
                <a:lnTo>
                  <a:pt x="438696" y="352018"/>
                </a:lnTo>
                <a:lnTo>
                  <a:pt x="406412" y="386245"/>
                </a:lnTo>
                <a:lnTo>
                  <a:pt x="365899" y="411429"/>
                </a:lnTo>
                <a:lnTo>
                  <a:pt x="318604" y="425564"/>
                </a:lnTo>
                <a:lnTo>
                  <a:pt x="313740" y="426262"/>
                </a:lnTo>
                <a:lnTo>
                  <a:pt x="303377" y="428675"/>
                </a:lnTo>
                <a:lnTo>
                  <a:pt x="292785" y="430428"/>
                </a:lnTo>
                <a:lnTo>
                  <a:pt x="281978" y="431495"/>
                </a:lnTo>
                <a:lnTo>
                  <a:pt x="270967" y="431850"/>
                </a:lnTo>
                <a:lnTo>
                  <a:pt x="227660" y="426135"/>
                </a:lnTo>
                <a:lnTo>
                  <a:pt x="188645" y="409994"/>
                </a:lnTo>
                <a:lnTo>
                  <a:pt x="155397" y="384911"/>
                </a:lnTo>
                <a:lnTo>
                  <a:pt x="129425" y="352374"/>
                </a:lnTo>
                <a:lnTo>
                  <a:pt x="132016" y="358152"/>
                </a:lnTo>
                <a:lnTo>
                  <a:pt x="161582" y="401650"/>
                </a:lnTo>
                <a:lnTo>
                  <a:pt x="198056" y="432396"/>
                </a:lnTo>
                <a:lnTo>
                  <a:pt x="240588" y="452513"/>
                </a:lnTo>
                <a:lnTo>
                  <a:pt x="286829" y="461251"/>
                </a:lnTo>
                <a:lnTo>
                  <a:pt x="334416" y="457822"/>
                </a:lnTo>
                <a:lnTo>
                  <a:pt x="381000" y="441490"/>
                </a:lnTo>
                <a:lnTo>
                  <a:pt x="418604" y="417283"/>
                </a:lnTo>
                <a:lnTo>
                  <a:pt x="449694" y="387007"/>
                </a:lnTo>
                <a:lnTo>
                  <a:pt x="473862" y="351840"/>
                </a:lnTo>
                <a:lnTo>
                  <a:pt x="490740" y="312978"/>
                </a:lnTo>
                <a:lnTo>
                  <a:pt x="499935" y="271614"/>
                </a:lnTo>
                <a:lnTo>
                  <a:pt x="501053" y="228955"/>
                </a:lnTo>
                <a:close/>
              </a:path>
              <a:path w="542290" h="532765">
                <a:moveTo>
                  <a:pt x="541845" y="288747"/>
                </a:moveTo>
                <a:lnTo>
                  <a:pt x="529285" y="333171"/>
                </a:lnTo>
                <a:lnTo>
                  <a:pt x="509435" y="374370"/>
                </a:lnTo>
                <a:lnTo>
                  <a:pt x="482917" y="411441"/>
                </a:lnTo>
                <a:lnTo>
                  <a:pt x="450380" y="443522"/>
                </a:lnTo>
                <a:lnTo>
                  <a:pt x="412457" y="469709"/>
                </a:lnTo>
                <a:lnTo>
                  <a:pt x="369773" y="489153"/>
                </a:lnTo>
                <a:lnTo>
                  <a:pt x="322973" y="500964"/>
                </a:lnTo>
                <a:lnTo>
                  <a:pt x="278307" y="503491"/>
                </a:lnTo>
                <a:lnTo>
                  <a:pt x="235343" y="497268"/>
                </a:lnTo>
                <a:lnTo>
                  <a:pt x="195097" y="483031"/>
                </a:lnTo>
                <a:lnTo>
                  <a:pt x="158597" y="461518"/>
                </a:lnTo>
                <a:lnTo>
                  <a:pt x="126847" y="433451"/>
                </a:lnTo>
                <a:lnTo>
                  <a:pt x="100876" y="399592"/>
                </a:lnTo>
                <a:lnTo>
                  <a:pt x="81673" y="360654"/>
                </a:lnTo>
                <a:lnTo>
                  <a:pt x="70281" y="317398"/>
                </a:lnTo>
                <a:lnTo>
                  <a:pt x="69138" y="268071"/>
                </a:lnTo>
                <a:lnTo>
                  <a:pt x="80594" y="221754"/>
                </a:lnTo>
                <a:lnTo>
                  <a:pt x="103200" y="180467"/>
                </a:lnTo>
                <a:lnTo>
                  <a:pt x="135483" y="146227"/>
                </a:lnTo>
                <a:lnTo>
                  <a:pt x="175996" y="121043"/>
                </a:lnTo>
                <a:lnTo>
                  <a:pt x="223291" y="106908"/>
                </a:lnTo>
                <a:lnTo>
                  <a:pt x="228168" y="106260"/>
                </a:lnTo>
                <a:lnTo>
                  <a:pt x="238518" y="103822"/>
                </a:lnTo>
                <a:lnTo>
                  <a:pt x="249123" y="102069"/>
                </a:lnTo>
                <a:lnTo>
                  <a:pt x="259943" y="100990"/>
                </a:lnTo>
                <a:lnTo>
                  <a:pt x="270967" y="100634"/>
                </a:lnTo>
                <a:lnTo>
                  <a:pt x="314236" y="106349"/>
                </a:lnTo>
                <a:lnTo>
                  <a:pt x="353250" y="122491"/>
                </a:lnTo>
                <a:lnTo>
                  <a:pt x="386486" y="147574"/>
                </a:lnTo>
                <a:lnTo>
                  <a:pt x="412432" y="180086"/>
                </a:lnTo>
                <a:lnTo>
                  <a:pt x="409879" y="174282"/>
                </a:lnTo>
                <a:lnTo>
                  <a:pt x="380326" y="130810"/>
                </a:lnTo>
                <a:lnTo>
                  <a:pt x="343839" y="100076"/>
                </a:lnTo>
                <a:lnTo>
                  <a:pt x="301294" y="79959"/>
                </a:lnTo>
                <a:lnTo>
                  <a:pt x="255054" y="71221"/>
                </a:lnTo>
                <a:lnTo>
                  <a:pt x="207467" y="74637"/>
                </a:lnTo>
                <a:lnTo>
                  <a:pt x="160909" y="90970"/>
                </a:lnTo>
                <a:lnTo>
                  <a:pt x="123291" y="115163"/>
                </a:lnTo>
                <a:lnTo>
                  <a:pt x="92202" y="145453"/>
                </a:lnTo>
                <a:lnTo>
                  <a:pt x="68021" y="180632"/>
                </a:lnTo>
                <a:lnTo>
                  <a:pt x="51130" y="219506"/>
                </a:lnTo>
                <a:lnTo>
                  <a:pt x="41948" y="260883"/>
                </a:lnTo>
                <a:lnTo>
                  <a:pt x="40830" y="303555"/>
                </a:lnTo>
                <a:lnTo>
                  <a:pt x="48183" y="346341"/>
                </a:lnTo>
                <a:lnTo>
                  <a:pt x="64401" y="388035"/>
                </a:lnTo>
                <a:lnTo>
                  <a:pt x="90195" y="429018"/>
                </a:lnTo>
                <a:lnTo>
                  <a:pt x="122047" y="463689"/>
                </a:lnTo>
                <a:lnTo>
                  <a:pt x="158877" y="491718"/>
                </a:lnTo>
                <a:lnTo>
                  <a:pt x="199656" y="512749"/>
                </a:lnTo>
                <a:lnTo>
                  <a:pt x="243332" y="526453"/>
                </a:lnTo>
                <a:lnTo>
                  <a:pt x="288861" y="532472"/>
                </a:lnTo>
                <a:lnTo>
                  <a:pt x="335572" y="530364"/>
                </a:lnTo>
                <a:lnTo>
                  <a:pt x="373176" y="518312"/>
                </a:lnTo>
                <a:lnTo>
                  <a:pt x="417474" y="495350"/>
                </a:lnTo>
                <a:lnTo>
                  <a:pt x="453694" y="467588"/>
                </a:lnTo>
                <a:lnTo>
                  <a:pt x="484746" y="434263"/>
                </a:lnTo>
                <a:lnTo>
                  <a:pt x="509905" y="396074"/>
                </a:lnTo>
                <a:lnTo>
                  <a:pt x="528447" y="353783"/>
                </a:lnTo>
                <a:lnTo>
                  <a:pt x="539838" y="306806"/>
                </a:lnTo>
                <a:lnTo>
                  <a:pt x="540943" y="298996"/>
                </a:lnTo>
                <a:lnTo>
                  <a:pt x="541845" y="288747"/>
                </a:lnTo>
                <a:close/>
              </a:path>
            </a:pathLst>
          </a:custGeom>
          <a:solidFill>
            <a:srgbClr val="0093C9"/>
          </a:solidFill>
        </p:spPr>
        <p:txBody>
          <a:bodyPr wrap="square" lIns="0" tIns="0" rIns="0" bIns="0" rtlCol="0"/>
          <a:lstStyle/>
          <a:p>
            <a:endParaRPr sz="1091">
              <a:solidFill>
                <a:sysClr val="windowText" lastClr="000000"/>
              </a:solidFill>
            </a:endParaRPr>
          </a:p>
        </p:txBody>
      </p:sp>
      <p:pic>
        <p:nvPicPr>
          <p:cNvPr id="57" name="object 17">
            <a:extLst>
              <a:ext uri="{FF2B5EF4-FFF2-40B4-BE49-F238E27FC236}">
                <a16:creationId xmlns:a16="http://schemas.microsoft.com/office/drawing/2014/main" id="{1D16ECED-BC57-3804-BEA9-20037231EC93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225536" y="6485760"/>
            <a:ext cx="672233" cy="204009"/>
          </a:xfrm>
          <a:prstGeom prst="rect">
            <a:avLst/>
          </a:prstGeom>
        </p:spPr>
      </p:pic>
      <p:grpSp>
        <p:nvGrpSpPr>
          <p:cNvPr id="58" name="object 18">
            <a:extLst>
              <a:ext uri="{FF2B5EF4-FFF2-40B4-BE49-F238E27FC236}">
                <a16:creationId xmlns:a16="http://schemas.microsoft.com/office/drawing/2014/main" id="{D7276EF2-D47B-A9F0-F133-989282463ED6}"/>
              </a:ext>
            </a:extLst>
          </p:cNvPr>
          <p:cNvGrpSpPr/>
          <p:nvPr/>
        </p:nvGrpSpPr>
        <p:grpSpPr>
          <a:xfrm>
            <a:off x="10947346" y="6486184"/>
            <a:ext cx="203970" cy="203585"/>
            <a:chOff x="10332334" y="10494968"/>
            <a:chExt cx="336550" cy="335915"/>
          </a:xfrm>
        </p:grpSpPr>
        <p:pic>
          <p:nvPicPr>
            <p:cNvPr id="59" name="object 19">
              <a:extLst>
                <a:ext uri="{FF2B5EF4-FFF2-40B4-BE49-F238E27FC236}">
                  <a16:creationId xmlns:a16="http://schemas.microsoft.com/office/drawing/2014/main" id="{80A4B379-79A7-DAD3-93CE-2CEDB2ABC06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363206" y="10494968"/>
              <a:ext cx="231852" cy="206534"/>
            </a:xfrm>
            <a:prstGeom prst="rect">
              <a:avLst/>
            </a:prstGeom>
          </p:spPr>
        </p:pic>
        <p:pic>
          <p:nvPicPr>
            <p:cNvPr id="60" name="object 20">
              <a:extLst>
                <a:ext uri="{FF2B5EF4-FFF2-40B4-BE49-F238E27FC236}">
                  <a16:creationId xmlns:a16="http://schemas.microsoft.com/office/drawing/2014/main" id="{495C5465-20A2-7C5B-2765-599545F3FE32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440882" y="10510494"/>
              <a:ext cx="198236" cy="195651"/>
            </a:xfrm>
            <a:prstGeom prst="rect">
              <a:avLst/>
            </a:prstGeom>
          </p:spPr>
        </p:pic>
        <p:pic>
          <p:nvPicPr>
            <p:cNvPr id="61" name="object 21">
              <a:extLst>
                <a:ext uri="{FF2B5EF4-FFF2-40B4-BE49-F238E27FC236}">
                  <a16:creationId xmlns:a16="http://schemas.microsoft.com/office/drawing/2014/main" id="{A0571398-C718-9307-8F13-F253A2269205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332334" y="10530927"/>
              <a:ext cx="336275" cy="299720"/>
            </a:xfrm>
            <a:prstGeom prst="rect">
              <a:avLst/>
            </a:prstGeom>
          </p:spPr>
        </p:pic>
      </p:grpSp>
      <p:sp>
        <p:nvSpPr>
          <p:cNvPr id="62" name="object 22">
            <a:extLst>
              <a:ext uri="{FF2B5EF4-FFF2-40B4-BE49-F238E27FC236}">
                <a16:creationId xmlns:a16="http://schemas.microsoft.com/office/drawing/2014/main" id="{6D6CD0AA-E5D7-0D0F-5703-381A823BBDDF}"/>
              </a:ext>
            </a:extLst>
          </p:cNvPr>
          <p:cNvSpPr/>
          <p:nvPr/>
        </p:nvSpPr>
        <p:spPr>
          <a:xfrm>
            <a:off x="10820400" y="6410226"/>
            <a:ext cx="0" cy="377151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09"/>
                </a:lnTo>
              </a:path>
            </a:pathLst>
          </a:custGeom>
          <a:ln w="737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1">
              <a:solidFill>
                <a:sysClr val="windowText" lastClr="000000"/>
              </a:solidFill>
            </a:endParaRPr>
          </a:p>
        </p:txBody>
      </p:sp>
      <p:sp>
        <p:nvSpPr>
          <p:cNvPr id="3" name="object 26">
            <a:extLst>
              <a:ext uri="{FF2B5EF4-FFF2-40B4-BE49-F238E27FC236}">
                <a16:creationId xmlns:a16="http://schemas.microsoft.com/office/drawing/2014/main" id="{B115DCAF-2912-192F-7C44-D3D54049BB35}"/>
              </a:ext>
            </a:extLst>
          </p:cNvPr>
          <p:cNvSpPr txBox="1"/>
          <p:nvPr/>
        </p:nvSpPr>
        <p:spPr>
          <a:xfrm>
            <a:off x="8103162" y="2987046"/>
            <a:ext cx="3901889" cy="2475037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228611" indent="-228611" algn="just"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s-ES" sz="1600" dirty="0">
                <a:solidFill>
                  <a:sysClr val="windowText" lastClr="000000"/>
                </a:solidFill>
                <a:latin typeface="Foco"/>
                <a:cs typeface="Poppins"/>
                <a:sym typeface="Foco Trial 1"/>
              </a:rPr>
              <a:t>Aplica para pólizas ACCO y ACCI emitidas con slips generados en el nuevo </a:t>
            </a:r>
            <a:r>
              <a:rPr lang="es-ES" sz="1600" dirty="0" err="1">
                <a:solidFill>
                  <a:sysClr val="windowText" lastClr="000000"/>
                </a:solidFill>
                <a:latin typeface="Foco"/>
                <a:cs typeface="Poppins"/>
                <a:sym typeface="Foco Trial 1"/>
              </a:rPr>
              <a:t>cotizador</a:t>
            </a:r>
            <a:r>
              <a:rPr lang="es-ES" sz="1600" dirty="0">
                <a:solidFill>
                  <a:sysClr val="windowText" lastClr="000000"/>
                </a:solidFill>
                <a:latin typeface="Foco"/>
                <a:cs typeface="Poppins"/>
                <a:sym typeface="Foco Trial 1"/>
              </a:rPr>
              <a:t> del </a:t>
            </a:r>
            <a:r>
              <a:rPr lang="es-MX" sz="1600" b="1" dirty="0">
                <a:solidFill>
                  <a:schemeClr val="accent2"/>
                </a:solidFill>
                <a:latin typeface="Foco"/>
                <a:cs typeface="Poppins"/>
                <a:sym typeface="Foco Trial 1"/>
              </a:rPr>
              <a:t>06/01/2026 </a:t>
            </a:r>
            <a:r>
              <a:rPr lang="es-MX" sz="1600" dirty="0">
                <a:solidFill>
                  <a:schemeClr val="accent2"/>
                </a:solidFill>
                <a:latin typeface="Foco"/>
                <a:cs typeface="Poppins"/>
                <a:sym typeface="Foco Trial 1"/>
              </a:rPr>
              <a:t>al </a:t>
            </a:r>
            <a:r>
              <a:rPr lang="es-MX" sz="1600" b="1" dirty="0">
                <a:solidFill>
                  <a:schemeClr val="accent2"/>
                </a:solidFill>
                <a:latin typeface="Foco"/>
                <a:cs typeface="Poppins"/>
                <a:sym typeface="Foco Trial 1"/>
              </a:rPr>
              <a:t>28/02/2026</a:t>
            </a:r>
            <a:r>
              <a:rPr lang="es-MX" sz="1600" dirty="0">
                <a:solidFill>
                  <a:schemeClr val="accent2"/>
                </a:solidFill>
                <a:latin typeface="Foco"/>
                <a:cs typeface="Poppins"/>
                <a:sym typeface="Foco Trial 1"/>
              </a:rPr>
              <a:t>.</a:t>
            </a:r>
          </a:p>
          <a:p>
            <a:pPr marL="228611" indent="-228611" algn="just"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s-MX" sz="1600" dirty="0">
                <a:solidFill>
                  <a:sysClr val="windowText" lastClr="000000"/>
                </a:solidFill>
                <a:latin typeface="Foco"/>
                <a:cs typeface="Poppins"/>
                <a:sym typeface="Foco Trial 1"/>
              </a:rPr>
              <a:t>Se sumará la prima neta emitida de todas las pólizas ACCO Y ACCI emitidas con slips generados en el nuevo </a:t>
            </a:r>
            <a:r>
              <a:rPr lang="es-MX" sz="1600" dirty="0" err="1">
                <a:solidFill>
                  <a:sysClr val="windowText" lastClr="000000"/>
                </a:solidFill>
                <a:latin typeface="Foco"/>
                <a:cs typeface="Poppins"/>
                <a:sym typeface="Foco Trial 1"/>
              </a:rPr>
              <a:t>cotizador</a:t>
            </a:r>
            <a:r>
              <a:rPr lang="es-MX" sz="1600" dirty="0">
                <a:solidFill>
                  <a:sysClr val="windowText" lastClr="000000"/>
                </a:solidFill>
                <a:latin typeface="Foco"/>
                <a:cs typeface="Poppins"/>
                <a:sym typeface="Foco Trial 1"/>
              </a:rPr>
              <a:t>.</a:t>
            </a:r>
          </a:p>
          <a:p>
            <a:pPr marL="228611" indent="-228611" algn="just"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s-ES" sz="1600" dirty="0">
                <a:solidFill>
                  <a:sysClr val="windowText" lastClr="000000"/>
                </a:solidFill>
                <a:latin typeface="Foco"/>
                <a:cs typeface="Poppins"/>
                <a:sym typeface="Foco Trial 1"/>
              </a:rPr>
              <a:t>Participan corredores de Lima y Regiones.</a:t>
            </a:r>
          </a:p>
          <a:p>
            <a:pPr marL="228611" indent="-228611" algn="just"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pt-BR" sz="1600" dirty="0">
                <a:solidFill>
                  <a:sysClr val="windowText" lastClr="000000"/>
                </a:solidFill>
                <a:latin typeface="Foco"/>
                <a:cs typeface="Poppins"/>
                <a:sym typeface="Foco Trial 1"/>
              </a:rPr>
              <a:t>Prima neta mínima para participar: S/ 4,000.</a:t>
            </a:r>
          </a:p>
          <a:p>
            <a:pPr marL="228611" indent="-228611" algn="just"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s-MX" sz="1600" dirty="0">
                <a:solidFill>
                  <a:sysClr val="windowText" lastClr="000000"/>
                </a:solidFill>
                <a:latin typeface="Foco"/>
                <a:cs typeface="Poppins"/>
                <a:sym typeface="Foco Trial 1"/>
              </a:rPr>
              <a:t>Los premios se entregarán en la segunda semana de marzo 2026.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95F9CF8-8B4C-AC00-9111-F0B0D50DF0A2}"/>
              </a:ext>
            </a:extLst>
          </p:cNvPr>
          <p:cNvSpPr txBox="1"/>
          <p:nvPr/>
        </p:nvSpPr>
        <p:spPr>
          <a:xfrm>
            <a:off x="877160" y="1492589"/>
            <a:ext cx="103414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solidFill>
                  <a:sysClr val="windowText" lastClr="000000"/>
                </a:solidFill>
                <a:latin typeface="Foco"/>
                <a:cs typeface="Poppins"/>
              </a:rPr>
              <a:t>Para los 3 primeros corredores con </a:t>
            </a:r>
            <a:r>
              <a:rPr lang="es-ES" sz="2400" b="1" dirty="0">
                <a:solidFill>
                  <a:sysClr val="windowText" lastClr="000000"/>
                </a:solidFill>
                <a:latin typeface="Foco"/>
                <a:cs typeface="Poppins"/>
              </a:rPr>
              <a:t>mayor prima emitida utilizando slips generados en el nuevo </a:t>
            </a:r>
            <a:r>
              <a:rPr lang="es-ES" sz="2400" b="1" dirty="0" err="1">
                <a:solidFill>
                  <a:sysClr val="windowText" lastClr="000000"/>
                </a:solidFill>
                <a:latin typeface="Foco"/>
                <a:cs typeface="Poppins"/>
              </a:rPr>
              <a:t>cotizador</a:t>
            </a:r>
            <a:r>
              <a:rPr lang="es-ES" sz="2400" dirty="0">
                <a:solidFill>
                  <a:sysClr val="windowText" lastClr="000000"/>
                </a:solidFill>
                <a:latin typeface="Foco"/>
                <a:cs typeface="Poppins"/>
              </a:rPr>
              <a:t>, podrás ganar:</a:t>
            </a:r>
            <a:endParaRPr lang="es-PE" sz="2400" dirty="0">
              <a:solidFill>
                <a:sysClr val="windowText" lastClr="000000"/>
              </a:solidFill>
              <a:latin typeface="Foco"/>
              <a:cs typeface="Poppins"/>
            </a:endParaRPr>
          </a:p>
        </p:txBody>
      </p:sp>
      <p:sp>
        <p:nvSpPr>
          <p:cNvPr id="5" name="TextBox 10">
            <a:extLst>
              <a:ext uri="{FF2B5EF4-FFF2-40B4-BE49-F238E27FC236}">
                <a16:creationId xmlns:a16="http://schemas.microsoft.com/office/drawing/2014/main" id="{BAD7C744-4644-A597-4827-47CBBEF4DAC1}"/>
              </a:ext>
            </a:extLst>
          </p:cNvPr>
          <p:cNvSpPr txBox="1"/>
          <p:nvPr/>
        </p:nvSpPr>
        <p:spPr>
          <a:xfrm>
            <a:off x="2792176" y="2540454"/>
            <a:ext cx="2220416" cy="430887"/>
          </a:xfrm>
          <a:prstGeom prst="rect">
            <a:avLst/>
          </a:prstGeom>
          <a:noFill/>
        </p:spPr>
        <p:txBody>
          <a:bodyPr wrap="none" lIns="60960" tIns="30480" rIns="60960" bIns="30480" anchor="t">
            <a:spAutoFit/>
          </a:bodyPr>
          <a:lstStyle/>
          <a:p>
            <a:r>
              <a:rPr sz="2400">
                <a:solidFill>
                  <a:sysClr val="windowText" lastClr="000000"/>
                </a:solidFill>
                <a:latin typeface="Foco"/>
                <a:cs typeface="Poppins"/>
              </a:rPr>
              <a:t>🥈 2DO </a:t>
            </a:r>
            <a:r>
              <a:rPr lang="es-PE" sz="2400">
                <a:solidFill>
                  <a:sysClr val="windowText" lastClr="000000"/>
                </a:solidFill>
                <a:latin typeface="Foco"/>
                <a:cs typeface="Poppins"/>
              </a:rPr>
              <a:t>PUESTO</a:t>
            </a:r>
            <a:endParaRPr lang="es-PE" sz="2400" b="1">
              <a:solidFill>
                <a:sysClr val="windowText" lastClr="000000"/>
              </a:solidFill>
              <a:latin typeface="Foco"/>
              <a:cs typeface="Poppins"/>
            </a:endParaRPr>
          </a:p>
        </p:txBody>
      </p:sp>
      <p:sp>
        <p:nvSpPr>
          <p:cNvPr id="6" name="object 26">
            <a:extLst>
              <a:ext uri="{FF2B5EF4-FFF2-40B4-BE49-F238E27FC236}">
                <a16:creationId xmlns:a16="http://schemas.microsoft.com/office/drawing/2014/main" id="{B7C82DF9-F8F4-E11F-9B54-A557E5426978}"/>
              </a:ext>
            </a:extLst>
          </p:cNvPr>
          <p:cNvSpPr txBox="1"/>
          <p:nvPr/>
        </p:nvSpPr>
        <p:spPr>
          <a:xfrm>
            <a:off x="8305121" y="2681203"/>
            <a:ext cx="3549375" cy="1919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just">
              <a:lnSpc>
                <a:spcPts val="1319"/>
              </a:lnSpc>
              <a:spcBef>
                <a:spcPct val="0"/>
              </a:spcBef>
            </a:pPr>
            <a:r>
              <a:rPr lang="es-MX" sz="1600" b="1">
                <a:solidFill>
                  <a:sysClr val="windowText" lastClr="000000"/>
                </a:solidFill>
                <a:latin typeface="Foco" panose="020B0504050202020203"/>
                <a:cs typeface="Poppins"/>
                <a:sym typeface="Foco Trial 1"/>
              </a:rPr>
              <a:t>Condiciones</a:t>
            </a: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27073497-E4F9-39AE-B592-0936D60567CD}"/>
              </a:ext>
            </a:extLst>
          </p:cNvPr>
          <p:cNvSpPr txBox="1"/>
          <p:nvPr/>
        </p:nvSpPr>
        <p:spPr>
          <a:xfrm>
            <a:off x="148754" y="2582347"/>
            <a:ext cx="2145074" cy="430887"/>
          </a:xfrm>
          <a:prstGeom prst="rect">
            <a:avLst/>
          </a:prstGeom>
          <a:noFill/>
        </p:spPr>
        <p:txBody>
          <a:bodyPr wrap="none" lIns="60960" tIns="30480" rIns="60960" bIns="30480" anchor="t">
            <a:spAutoFit/>
          </a:bodyPr>
          <a:lstStyle/>
          <a:p>
            <a:r>
              <a:rPr sz="2400">
                <a:solidFill>
                  <a:sysClr val="windowText" lastClr="000000"/>
                </a:solidFill>
                <a:latin typeface="Foco"/>
                <a:cs typeface="Poppins"/>
              </a:rPr>
              <a:t>🥇 1</a:t>
            </a:r>
            <a:r>
              <a:rPr lang="es-PE" sz="2400">
                <a:solidFill>
                  <a:sysClr val="windowText" lastClr="000000"/>
                </a:solidFill>
                <a:latin typeface="Foco"/>
                <a:cs typeface="Poppins"/>
              </a:rPr>
              <a:t>ER PUESTO</a:t>
            </a:r>
            <a:endParaRPr lang="es-PE" sz="2400" b="1">
              <a:solidFill>
                <a:sysClr val="windowText" lastClr="000000"/>
              </a:solidFill>
              <a:latin typeface="Foco"/>
              <a:cs typeface="Poppins"/>
            </a:endParaRPr>
          </a:p>
        </p:txBody>
      </p:sp>
      <p:sp>
        <p:nvSpPr>
          <p:cNvPr id="15" name="TextBox 11">
            <a:extLst>
              <a:ext uri="{FF2B5EF4-FFF2-40B4-BE49-F238E27FC236}">
                <a16:creationId xmlns:a16="http://schemas.microsoft.com/office/drawing/2014/main" id="{D33107A1-08F0-7E83-7216-9339A06076A8}"/>
              </a:ext>
            </a:extLst>
          </p:cNvPr>
          <p:cNvSpPr txBox="1"/>
          <p:nvPr/>
        </p:nvSpPr>
        <p:spPr>
          <a:xfrm>
            <a:off x="5075723" y="5814050"/>
            <a:ext cx="3169435" cy="590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280"/>
              </a:lnSpc>
            </a:pPr>
            <a:r>
              <a:rPr lang="es-MX" sz="2000" b="1" dirty="0">
                <a:solidFill>
                  <a:schemeClr val="accent2"/>
                </a:solidFill>
                <a:latin typeface="Foco"/>
                <a:ea typeface="Oswald Bold"/>
                <a:cs typeface="Oswald Bold"/>
                <a:sym typeface="Oswald Bold"/>
              </a:rPr>
              <a:t>XIAOMI SMART BAND 10</a:t>
            </a:r>
          </a:p>
        </p:txBody>
      </p:sp>
      <p:sp>
        <p:nvSpPr>
          <p:cNvPr id="16" name="TextBox 11">
            <a:extLst>
              <a:ext uri="{FF2B5EF4-FFF2-40B4-BE49-F238E27FC236}">
                <a16:creationId xmlns:a16="http://schemas.microsoft.com/office/drawing/2014/main" id="{3EC3CBE2-8519-DB6D-53E9-7992A95C2B03}"/>
              </a:ext>
            </a:extLst>
          </p:cNvPr>
          <p:cNvSpPr txBox="1"/>
          <p:nvPr/>
        </p:nvSpPr>
        <p:spPr>
          <a:xfrm>
            <a:off x="2392454" y="5798348"/>
            <a:ext cx="3169435" cy="590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280"/>
              </a:lnSpc>
            </a:pPr>
            <a:r>
              <a:rPr lang="pt-BR" sz="2000" b="1" dirty="0">
                <a:solidFill>
                  <a:schemeClr val="accent2"/>
                </a:solidFill>
                <a:latin typeface="Foco"/>
                <a:ea typeface="Oswald Bold"/>
                <a:cs typeface="Oswald Bold"/>
                <a:sym typeface="Oswald Bold"/>
              </a:rPr>
              <a:t>AIR FRYER OSTER 4 </a:t>
            </a:r>
            <a:endParaRPr lang="es-MX" sz="2000" b="1" dirty="0">
              <a:solidFill>
                <a:schemeClr val="accent2"/>
              </a:solidFill>
              <a:latin typeface="Foco"/>
              <a:ea typeface="Oswald Bold"/>
              <a:cs typeface="Oswald Bold"/>
              <a:sym typeface="Oswald Bold"/>
            </a:endParaRPr>
          </a:p>
        </p:txBody>
      </p:sp>
      <p:sp>
        <p:nvSpPr>
          <p:cNvPr id="17" name="Triángulo isósceles 16">
            <a:extLst>
              <a:ext uri="{FF2B5EF4-FFF2-40B4-BE49-F238E27FC236}">
                <a16:creationId xmlns:a16="http://schemas.microsoft.com/office/drawing/2014/main" id="{595BB3F6-65E9-B779-2FDD-6197FB6F8EC9}"/>
              </a:ext>
            </a:extLst>
          </p:cNvPr>
          <p:cNvSpPr/>
          <p:nvPr/>
        </p:nvSpPr>
        <p:spPr>
          <a:xfrm>
            <a:off x="3105883" y="5411653"/>
            <a:ext cx="1622754" cy="366973"/>
          </a:xfrm>
          <a:prstGeom prst="triangle">
            <a:avLst>
              <a:gd name="adj" fmla="val 45642"/>
            </a:avLst>
          </a:prstGeom>
          <a:solidFill>
            <a:schemeClr val="accent5">
              <a:lumMod val="40000"/>
              <a:lumOff val="60000"/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200">
              <a:solidFill>
                <a:sysClr val="windowText" lastClr="000000"/>
              </a:solidFill>
            </a:endParaRPr>
          </a:p>
        </p:txBody>
      </p:sp>
      <p:sp>
        <p:nvSpPr>
          <p:cNvPr id="18" name="Triángulo isósceles 17">
            <a:extLst>
              <a:ext uri="{FF2B5EF4-FFF2-40B4-BE49-F238E27FC236}">
                <a16:creationId xmlns:a16="http://schemas.microsoft.com/office/drawing/2014/main" id="{E49D20F9-1C4C-9577-255A-82F28FF8A87E}"/>
              </a:ext>
            </a:extLst>
          </p:cNvPr>
          <p:cNvSpPr/>
          <p:nvPr/>
        </p:nvSpPr>
        <p:spPr>
          <a:xfrm>
            <a:off x="3081039" y="5513258"/>
            <a:ext cx="1622754" cy="366973"/>
          </a:xfrm>
          <a:prstGeom prst="triangle">
            <a:avLst>
              <a:gd name="adj" fmla="val 45642"/>
            </a:avLst>
          </a:prstGeom>
          <a:solidFill>
            <a:schemeClr val="accent5">
              <a:lumMod val="40000"/>
              <a:lumOff val="60000"/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200">
              <a:solidFill>
                <a:sysClr val="windowText" lastClr="000000"/>
              </a:solidFill>
            </a:endParaRPr>
          </a:p>
        </p:txBody>
      </p:sp>
      <p:sp>
        <p:nvSpPr>
          <p:cNvPr id="10" name="Freeform 4">
            <a:extLst>
              <a:ext uri="{FF2B5EF4-FFF2-40B4-BE49-F238E27FC236}">
                <a16:creationId xmlns:a16="http://schemas.microsoft.com/office/drawing/2014/main" id="{89A8E71C-49EB-C31E-E2A2-B2F33B1CEDD1}"/>
              </a:ext>
            </a:extLst>
          </p:cNvPr>
          <p:cNvSpPr/>
          <p:nvPr/>
        </p:nvSpPr>
        <p:spPr>
          <a:xfrm>
            <a:off x="918900" y="751439"/>
            <a:ext cx="559739" cy="300224"/>
          </a:xfrm>
          <a:custGeom>
            <a:avLst/>
            <a:gdLst/>
            <a:ahLst/>
            <a:cxnLst/>
            <a:rect l="l" t="t" r="r" b="b"/>
            <a:pathLst>
              <a:path w="839609" h="450336">
                <a:moveTo>
                  <a:pt x="0" y="0"/>
                </a:moveTo>
                <a:lnTo>
                  <a:pt x="839608" y="0"/>
                </a:lnTo>
                <a:lnTo>
                  <a:pt x="839608" y="450335"/>
                </a:lnTo>
                <a:lnTo>
                  <a:pt x="0" y="45033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PE" sz="1200">
              <a:solidFill>
                <a:sysClr val="windowText" lastClr="000000"/>
              </a:solidFill>
            </a:endParaRPr>
          </a:p>
        </p:txBody>
      </p:sp>
      <p:sp>
        <p:nvSpPr>
          <p:cNvPr id="14" name="Freeform 4">
            <a:extLst>
              <a:ext uri="{FF2B5EF4-FFF2-40B4-BE49-F238E27FC236}">
                <a16:creationId xmlns:a16="http://schemas.microsoft.com/office/drawing/2014/main" id="{99BA906A-33EA-EC42-60F9-D810CDBA210D}"/>
              </a:ext>
            </a:extLst>
          </p:cNvPr>
          <p:cNvSpPr/>
          <p:nvPr/>
        </p:nvSpPr>
        <p:spPr>
          <a:xfrm>
            <a:off x="10659013" y="727281"/>
            <a:ext cx="559739" cy="300224"/>
          </a:xfrm>
          <a:custGeom>
            <a:avLst/>
            <a:gdLst/>
            <a:ahLst/>
            <a:cxnLst/>
            <a:rect l="l" t="t" r="r" b="b"/>
            <a:pathLst>
              <a:path w="839609" h="450336">
                <a:moveTo>
                  <a:pt x="0" y="0"/>
                </a:moveTo>
                <a:lnTo>
                  <a:pt x="839608" y="0"/>
                </a:lnTo>
                <a:lnTo>
                  <a:pt x="839608" y="450335"/>
                </a:lnTo>
                <a:lnTo>
                  <a:pt x="0" y="45033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PE" sz="1200">
              <a:solidFill>
                <a:sysClr val="windowText" lastClr="000000"/>
              </a:solidFill>
            </a:endParaRPr>
          </a:p>
        </p:txBody>
      </p:sp>
      <p:sp>
        <p:nvSpPr>
          <p:cNvPr id="21" name="Triángulo isósceles 20">
            <a:extLst>
              <a:ext uri="{FF2B5EF4-FFF2-40B4-BE49-F238E27FC236}">
                <a16:creationId xmlns:a16="http://schemas.microsoft.com/office/drawing/2014/main" id="{E7B59757-3456-197F-BCC8-418A0460F30D}"/>
              </a:ext>
            </a:extLst>
          </p:cNvPr>
          <p:cNvSpPr/>
          <p:nvPr/>
        </p:nvSpPr>
        <p:spPr>
          <a:xfrm>
            <a:off x="5824049" y="5377932"/>
            <a:ext cx="1622754" cy="366973"/>
          </a:xfrm>
          <a:prstGeom prst="triangle">
            <a:avLst>
              <a:gd name="adj" fmla="val 45642"/>
            </a:avLst>
          </a:prstGeom>
          <a:solidFill>
            <a:schemeClr val="accent5">
              <a:lumMod val="40000"/>
              <a:lumOff val="60000"/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200">
              <a:solidFill>
                <a:sysClr val="windowText" lastClr="000000"/>
              </a:solidFill>
            </a:endParaRPr>
          </a:p>
        </p:txBody>
      </p:sp>
      <p:sp>
        <p:nvSpPr>
          <p:cNvPr id="22" name="Triángulo isósceles 21">
            <a:extLst>
              <a:ext uri="{FF2B5EF4-FFF2-40B4-BE49-F238E27FC236}">
                <a16:creationId xmlns:a16="http://schemas.microsoft.com/office/drawing/2014/main" id="{6BB49F10-20EA-CFF5-740C-0C196AC1458F}"/>
              </a:ext>
            </a:extLst>
          </p:cNvPr>
          <p:cNvSpPr/>
          <p:nvPr/>
        </p:nvSpPr>
        <p:spPr>
          <a:xfrm>
            <a:off x="5799205" y="5512786"/>
            <a:ext cx="1622754" cy="366973"/>
          </a:xfrm>
          <a:prstGeom prst="triangle">
            <a:avLst>
              <a:gd name="adj" fmla="val 45642"/>
            </a:avLst>
          </a:prstGeom>
          <a:solidFill>
            <a:schemeClr val="accent5">
              <a:lumMod val="40000"/>
              <a:lumOff val="60000"/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200">
              <a:solidFill>
                <a:sysClr val="windowText" lastClr="000000"/>
              </a:solidFill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41C55592-A151-18A4-5D17-FD819F5AE5A4}"/>
              </a:ext>
            </a:extLst>
          </p:cNvPr>
          <p:cNvSpPr txBox="1"/>
          <p:nvPr/>
        </p:nvSpPr>
        <p:spPr>
          <a:xfrm>
            <a:off x="5414144" y="2531191"/>
            <a:ext cx="2145074" cy="430887"/>
          </a:xfrm>
          <a:prstGeom prst="rect">
            <a:avLst/>
          </a:prstGeom>
          <a:noFill/>
        </p:spPr>
        <p:txBody>
          <a:bodyPr wrap="none" lIns="60960" tIns="30480" rIns="60960" bIns="30480" anchor="t">
            <a:spAutoFit/>
          </a:bodyPr>
          <a:lstStyle/>
          <a:p>
            <a:r>
              <a:rPr lang="es-PE" sz="2400">
                <a:solidFill>
                  <a:sysClr val="windowText" lastClr="000000"/>
                </a:solidFill>
                <a:latin typeface="Foco"/>
              </a:rPr>
              <a:t>🥉</a:t>
            </a:r>
            <a:r>
              <a:rPr sz="2400">
                <a:solidFill>
                  <a:sysClr val="windowText" lastClr="000000"/>
                </a:solidFill>
                <a:latin typeface="Foco"/>
                <a:cs typeface="Poppins"/>
              </a:rPr>
              <a:t> </a:t>
            </a:r>
            <a:r>
              <a:rPr lang="es-PE" sz="2400">
                <a:solidFill>
                  <a:sysClr val="windowText" lastClr="000000"/>
                </a:solidFill>
                <a:latin typeface="Foco"/>
                <a:cs typeface="Poppins"/>
              </a:rPr>
              <a:t>3ER</a:t>
            </a:r>
            <a:r>
              <a:rPr sz="2400">
                <a:solidFill>
                  <a:sysClr val="windowText" lastClr="000000"/>
                </a:solidFill>
                <a:latin typeface="Foco"/>
                <a:cs typeface="Poppins"/>
              </a:rPr>
              <a:t> </a:t>
            </a:r>
            <a:r>
              <a:rPr lang="es-PE" sz="2400">
                <a:solidFill>
                  <a:sysClr val="windowText" lastClr="000000"/>
                </a:solidFill>
                <a:latin typeface="Foco"/>
                <a:cs typeface="Poppins"/>
              </a:rPr>
              <a:t>PUESTO</a:t>
            </a:r>
            <a:endParaRPr lang="es-PE" sz="2400" b="1">
              <a:solidFill>
                <a:sysClr val="windowText" lastClr="000000"/>
              </a:solidFill>
              <a:latin typeface="Foco"/>
              <a:cs typeface="Poppins"/>
            </a:endParaRPr>
          </a:p>
        </p:txBody>
      </p:sp>
      <p:sp>
        <p:nvSpPr>
          <p:cNvPr id="29" name="TextBox 11">
            <a:extLst>
              <a:ext uri="{FF2B5EF4-FFF2-40B4-BE49-F238E27FC236}">
                <a16:creationId xmlns:a16="http://schemas.microsoft.com/office/drawing/2014/main" id="{7D8B1C61-ECE2-7284-1CB5-E91B79AB333B}"/>
              </a:ext>
            </a:extLst>
          </p:cNvPr>
          <p:cNvSpPr txBox="1"/>
          <p:nvPr/>
        </p:nvSpPr>
        <p:spPr>
          <a:xfrm>
            <a:off x="-217211" y="5768891"/>
            <a:ext cx="3169435" cy="590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280"/>
              </a:lnSpc>
            </a:pPr>
            <a:r>
              <a:rPr lang="es-MX" sz="2000" b="1" dirty="0">
                <a:solidFill>
                  <a:schemeClr val="accent2"/>
                </a:solidFill>
                <a:latin typeface="Foco"/>
                <a:ea typeface="Oswald Bold"/>
                <a:cs typeface="Oswald Bold"/>
                <a:sym typeface="Oswald Bold"/>
              </a:rPr>
              <a:t>TABLET LENOVO TAB 10”</a:t>
            </a:r>
          </a:p>
        </p:txBody>
      </p:sp>
      <p:sp>
        <p:nvSpPr>
          <p:cNvPr id="30" name="Triángulo isósceles 29">
            <a:extLst>
              <a:ext uri="{FF2B5EF4-FFF2-40B4-BE49-F238E27FC236}">
                <a16:creationId xmlns:a16="http://schemas.microsoft.com/office/drawing/2014/main" id="{71EF3C29-E14C-0C24-E34D-3F9D9DDF7A92}"/>
              </a:ext>
            </a:extLst>
          </p:cNvPr>
          <p:cNvSpPr/>
          <p:nvPr/>
        </p:nvSpPr>
        <p:spPr>
          <a:xfrm>
            <a:off x="541376" y="5383834"/>
            <a:ext cx="1622754" cy="366973"/>
          </a:xfrm>
          <a:prstGeom prst="triangle">
            <a:avLst>
              <a:gd name="adj" fmla="val 45642"/>
            </a:avLst>
          </a:prstGeom>
          <a:solidFill>
            <a:schemeClr val="accent5">
              <a:lumMod val="40000"/>
              <a:lumOff val="60000"/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200">
              <a:solidFill>
                <a:sysClr val="windowText" lastClr="000000"/>
              </a:solidFill>
            </a:endParaRPr>
          </a:p>
        </p:txBody>
      </p:sp>
      <p:sp>
        <p:nvSpPr>
          <p:cNvPr id="31" name="Triángulo isósceles 30">
            <a:extLst>
              <a:ext uri="{FF2B5EF4-FFF2-40B4-BE49-F238E27FC236}">
                <a16:creationId xmlns:a16="http://schemas.microsoft.com/office/drawing/2014/main" id="{337BC63D-1C10-E3E0-8633-E4ABBED3A628}"/>
              </a:ext>
            </a:extLst>
          </p:cNvPr>
          <p:cNvSpPr/>
          <p:nvPr/>
        </p:nvSpPr>
        <p:spPr>
          <a:xfrm>
            <a:off x="516532" y="5485439"/>
            <a:ext cx="1622754" cy="366973"/>
          </a:xfrm>
          <a:prstGeom prst="triangle">
            <a:avLst>
              <a:gd name="adj" fmla="val 45642"/>
            </a:avLst>
          </a:prstGeom>
          <a:solidFill>
            <a:schemeClr val="accent5">
              <a:lumMod val="40000"/>
              <a:lumOff val="60000"/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200">
              <a:solidFill>
                <a:sysClr val="windowText" lastClr="000000"/>
              </a:solidFill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2E10E69-3019-572E-15A1-7AA46DDA1E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1565"/>
            <a:ext cx="12192000" cy="91798"/>
          </a:xfrm>
          <a:prstGeom prst="rect">
            <a:avLst/>
          </a:prstGeom>
        </p:spPr>
      </p:pic>
      <p:sp>
        <p:nvSpPr>
          <p:cNvPr id="8" name="Round Single Corner Rectangle 3">
            <a:extLst>
              <a:ext uri="{FF2B5EF4-FFF2-40B4-BE49-F238E27FC236}">
                <a16:creationId xmlns:a16="http://schemas.microsoft.com/office/drawing/2014/main" id="{1FC1FA79-40A1-F668-49F0-2DADA2126DAF}"/>
              </a:ext>
            </a:extLst>
          </p:cNvPr>
          <p:cNvSpPr/>
          <p:nvPr/>
        </p:nvSpPr>
        <p:spPr>
          <a:xfrm rot="16200000" flipH="1" flipV="1">
            <a:off x="5519001" y="-5147046"/>
            <a:ext cx="900000" cy="11937999"/>
          </a:xfrm>
          <a:prstGeom prst="round1Rect">
            <a:avLst>
              <a:gd name="adj" fmla="val 50000"/>
            </a:avLst>
          </a:prstGeom>
          <a:solidFill>
            <a:srgbClr val="0069A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oco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D497FCD-565E-CA5F-F600-831F6F7A06D1}"/>
              </a:ext>
            </a:extLst>
          </p:cNvPr>
          <p:cNvSpPr txBox="1"/>
          <p:nvPr/>
        </p:nvSpPr>
        <p:spPr>
          <a:xfrm>
            <a:off x="421240" y="489855"/>
            <a:ext cx="71986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s-ES" sz="3600" b="1" dirty="0">
                <a:solidFill>
                  <a:prstClr val="white"/>
                </a:solidFill>
                <a:latin typeface="Foco"/>
                <a:cs typeface="Calibri"/>
              </a:rPr>
              <a:t>Desafío Nuevo </a:t>
            </a:r>
            <a:r>
              <a:rPr lang="es-ES" sz="3600" b="1" dirty="0" err="1">
                <a:solidFill>
                  <a:prstClr val="white"/>
                </a:solidFill>
                <a:latin typeface="Foco"/>
                <a:cs typeface="Calibri"/>
              </a:rPr>
              <a:t>Cotizador</a:t>
            </a:r>
            <a:r>
              <a:rPr lang="es-ES" sz="3600" b="1" dirty="0">
                <a:solidFill>
                  <a:prstClr val="white"/>
                </a:solidFill>
                <a:latin typeface="Foco"/>
                <a:cs typeface="Calibri"/>
              </a:rPr>
              <a:t> Accidentes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B277EF2-4655-D1CB-F955-9B9C505D06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5754" y="2940219"/>
            <a:ext cx="3094010" cy="2471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1638D607-6EBA-3287-25C3-AB0758EA49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1939" y="2992780"/>
            <a:ext cx="2266950" cy="226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623D52AC-9142-BBD3-BCF3-0C63045029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8652" y="2941834"/>
            <a:ext cx="2838450" cy="226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48734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D64A8B-920B-D768-0452-F9A38E509C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F0BFC70-7A90-7646-A2DA-3C0C468A69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9795"/>
          <a:stretch/>
        </p:blipFill>
        <p:spPr>
          <a:xfrm>
            <a:off x="9561312" y="1130845"/>
            <a:ext cx="2630688" cy="3255546"/>
          </a:xfrm>
          <a:prstGeom prst="rect">
            <a:avLst/>
          </a:prstGeom>
        </p:spPr>
      </p:pic>
      <p:sp>
        <p:nvSpPr>
          <p:cNvPr id="23" name="Elipse 22">
            <a:extLst>
              <a:ext uri="{FF2B5EF4-FFF2-40B4-BE49-F238E27FC236}">
                <a16:creationId xmlns:a16="http://schemas.microsoft.com/office/drawing/2014/main" id="{7C2F750F-240B-5B63-0849-9A9DCFCCE9D4}"/>
              </a:ext>
            </a:extLst>
          </p:cNvPr>
          <p:cNvSpPr/>
          <p:nvPr/>
        </p:nvSpPr>
        <p:spPr>
          <a:xfrm>
            <a:off x="8053799" y="2360320"/>
            <a:ext cx="3277792" cy="3251061"/>
          </a:xfrm>
          <a:prstGeom prst="ellipse">
            <a:avLst/>
          </a:prstGeom>
          <a:solidFill>
            <a:srgbClr val="E76829"/>
          </a:solidFill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B6AC25E8-4627-C414-D989-193AC4F31BCA}"/>
              </a:ext>
            </a:extLst>
          </p:cNvPr>
          <p:cNvSpPr/>
          <p:nvPr/>
        </p:nvSpPr>
        <p:spPr>
          <a:xfrm>
            <a:off x="0" y="2185986"/>
            <a:ext cx="12192000" cy="2486025"/>
          </a:xfrm>
          <a:prstGeom prst="rect">
            <a:avLst/>
          </a:prstGeom>
          <a:solidFill>
            <a:srgbClr val="8B8D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C101886A-2197-FA52-B056-7A280E4BEC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41565"/>
            <a:ext cx="12192000" cy="91798"/>
          </a:xfrm>
          <a:prstGeom prst="rect">
            <a:avLst/>
          </a:prstGeom>
        </p:spPr>
      </p:pic>
      <p:sp>
        <p:nvSpPr>
          <p:cNvPr id="17" name="Elipse 16">
            <a:extLst>
              <a:ext uri="{FF2B5EF4-FFF2-40B4-BE49-F238E27FC236}">
                <a16:creationId xmlns:a16="http://schemas.microsoft.com/office/drawing/2014/main" id="{9250BF71-0367-2775-0CA3-7A35C5BCCF3D}"/>
              </a:ext>
            </a:extLst>
          </p:cNvPr>
          <p:cNvSpPr/>
          <p:nvPr/>
        </p:nvSpPr>
        <p:spPr>
          <a:xfrm>
            <a:off x="570904" y="730389"/>
            <a:ext cx="5563196" cy="5378171"/>
          </a:xfrm>
          <a:prstGeom prst="ellipse">
            <a:avLst/>
          </a:prstGeom>
          <a:solidFill>
            <a:srgbClr val="0069A3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6822774C-AEF3-D437-ECDA-237A3A48B0C4}"/>
              </a:ext>
            </a:extLst>
          </p:cNvPr>
          <p:cNvGrpSpPr/>
          <p:nvPr/>
        </p:nvGrpSpPr>
        <p:grpSpPr>
          <a:xfrm>
            <a:off x="6602251" y="2830988"/>
            <a:ext cx="4576317" cy="1049965"/>
            <a:chOff x="6376698" y="2911712"/>
            <a:chExt cx="4576317" cy="1049965"/>
          </a:xfrm>
        </p:grpSpPr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84174366-5F3F-88F8-414D-3D38043B0445}"/>
                </a:ext>
              </a:extLst>
            </p:cNvPr>
            <p:cNvSpPr txBox="1"/>
            <p:nvPr/>
          </p:nvSpPr>
          <p:spPr>
            <a:xfrm>
              <a:off x="6376698" y="2911712"/>
              <a:ext cx="4576317" cy="769441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r>
                <a:rPr lang="es-PE" sz="4400" b="1">
                  <a:solidFill>
                    <a:schemeClr val="bg1"/>
                  </a:solidFill>
                  <a:latin typeface="Foco"/>
                </a:rPr>
                <a:t>Eduardo Carrillo</a:t>
              </a:r>
            </a:p>
          </p:txBody>
        </p:sp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E09FA0C0-C4C2-5625-0B06-7F7EBCAB7215}"/>
                </a:ext>
              </a:extLst>
            </p:cNvPr>
            <p:cNvSpPr txBox="1"/>
            <p:nvPr/>
          </p:nvSpPr>
          <p:spPr>
            <a:xfrm>
              <a:off x="7625492" y="3561567"/>
              <a:ext cx="2399824" cy="400110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s-PE" sz="2000">
                  <a:solidFill>
                    <a:schemeClr val="bg1"/>
                  </a:solidFill>
                  <a:latin typeface="Foco light"/>
                </a:rPr>
                <a:t>Analista de Siniestros</a:t>
              </a:r>
            </a:p>
          </p:txBody>
        </p:sp>
      </p:grpSp>
      <p:pic>
        <p:nvPicPr>
          <p:cNvPr id="4" name="Imagen 3">
            <a:extLst>
              <a:ext uri="{FF2B5EF4-FFF2-40B4-BE49-F238E27FC236}">
                <a16:creationId xmlns:a16="http://schemas.microsoft.com/office/drawing/2014/main" id="{EC1C9860-8B39-9A09-A8BF-4007E6ABC9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5400" y="6624640"/>
            <a:ext cx="9360000" cy="7047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C09383C-11BD-8976-5F60-D14BE73E2D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63426" y="6290991"/>
            <a:ext cx="2584679" cy="496882"/>
          </a:xfrm>
          <a:prstGeom prst="rect">
            <a:avLst/>
          </a:prstGeom>
        </p:spPr>
      </p:pic>
      <p:pic>
        <p:nvPicPr>
          <p:cNvPr id="16" name="Imagen 15" descr="Una foto de un grupo de personas posando para una foto&#10;&#10;El contenido generado por IA puede ser incorrecto.">
            <a:extLst>
              <a:ext uri="{FF2B5EF4-FFF2-40B4-BE49-F238E27FC236}">
                <a16:creationId xmlns:a16="http://schemas.microsoft.com/office/drawing/2014/main" id="{85AE96B5-EFEB-DF56-83F8-7C48E28FA1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6489" r="30533" b="59154"/>
          <a:stretch>
            <a:fillRect/>
          </a:stretch>
        </p:blipFill>
        <p:spPr>
          <a:xfrm>
            <a:off x="775744" y="834089"/>
            <a:ext cx="5195660" cy="5167829"/>
          </a:xfrm>
          <a:prstGeom prst="ellipse">
            <a:avLst/>
          </a:prstGeom>
          <a:ln w="63500" cap="rnd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411179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F9F5E1-F2D5-B92C-B19B-CF36C1D3E8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763A244C-0C48-66E1-B68B-89C8A542DA4D}"/>
              </a:ext>
            </a:extLst>
          </p:cNvPr>
          <p:cNvGrpSpPr/>
          <p:nvPr/>
        </p:nvGrpSpPr>
        <p:grpSpPr>
          <a:xfrm flipH="1">
            <a:off x="1999" y="978445"/>
            <a:ext cx="3896901" cy="4632936"/>
            <a:chOff x="3278599" y="978445"/>
            <a:chExt cx="3896901" cy="4632936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578E7691-4629-6ADB-1000-41BBA2F1A0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19795"/>
            <a:stretch/>
          </p:blipFill>
          <p:spPr>
            <a:xfrm>
              <a:off x="4544812" y="978445"/>
              <a:ext cx="2630688" cy="3255546"/>
            </a:xfrm>
            <a:prstGeom prst="rect">
              <a:avLst/>
            </a:prstGeom>
          </p:spPr>
        </p:pic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0BF4844C-9C93-3D94-825A-81F0CA3FED50}"/>
                </a:ext>
              </a:extLst>
            </p:cNvPr>
            <p:cNvSpPr/>
            <p:nvPr/>
          </p:nvSpPr>
          <p:spPr>
            <a:xfrm>
              <a:off x="3278599" y="2360320"/>
              <a:ext cx="3277792" cy="3251061"/>
            </a:xfrm>
            <a:prstGeom prst="ellipse">
              <a:avLst/>
            </a:prstGeom>
            <a:solidFill>
              <a:srgbClr val="3CAD4C"/>
            </a:solidFill>
            <a:ln w="762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P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5" name="Imagen 14">
            <a:extLst>
              <a:ext uri="{FF2B5EF4-FFF2-40B4-BE49-F238E27FC236}">
                <a16:creationId xmlns:a16="http://schemas.microsoft.com/office/drawing/2014/main" id="{A35D0B33-F714-0F4A-EF6D-43B37D79E2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41565"/>
            <a:ext cx="12192000" cy="91798"/>
          </a:xfrm>
          <a:prstGeom prst="rect">
            <a:avLst/>
          </a:prstGeom>
        </p:spPr>
      </p:pic>
      <p:sp>
        <p:nvSpPr>
          <p:cNvPr id="6" name="Rectángulo: esquinas diagonales redondeadas 5">
            <a:extLst>
              <a:ext uri="{FF2B5EF4-FFF2-40B4-BE49-F238E27FC236}">
                <a16:creationId xmlns:a16="http://schemas.microsoft.com/office/drawing/2014/main" id="{ECA5B50F-694E-464E-1D93-E2D7FBF3F8B6}"/>
              </a:ext>
            </a:extLst>
          </p:cNvPr>
          <p:cNvSpPr/>
          <p:nvPr/>
        </p:nvSpPr>
        <p:spPr>
          <a:xfrm>
            <a:off x="0" y="2185986"/>
            <a:ext cx="7912100" cy="201680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8B8D8E"/>
          </a:solidFill>
          <a:ln>
            <a:solidFill>
              <a:srgbClr val="8B8D8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defRPr/>
            </a:pPr>
            <a:r>
              <a:rPr kumimoji="0" lang="es-PE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Foco"/>
              </a:rPr>
              <a:t>3. </a:t>
            </a:r>
            <a:r>
              <a:rPr lang="es-PE" sz="3200" b="1" dirty="0"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Foco"/>
              </a:rPr>
              <a:t>Atención de siniestros</a:t>
            </a:r>
            <a:endParaRPr kumimoji="0" lang="es-PE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Foco"/>
            </a:endParaRPr>
          </a:p>
        </p:txBody>
      </p:sp>
      <p:pic>
        <p:nvPicPr>
          <p:cNvPr id="8" name="Imagen 7" descr="Imagen que contiene edificio, exterior, camino, persona&#10;&#10;Descripción generada automáticamente">
            <a:extLst>
              <a:ext uri="{FF2B5EF4-FFF2-40B4-BE49-F238E27FC236}">
                <a16:creationId xmlns:a16="http://schemas.microsoft.com/office/drawing/2014/main" id="{85D5606E-4675-44F0-2DD6-356EF640D48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1973" r="11463" b="188"/>
          <a:stretch/>
        </p:blipFill>
        <p:spPr>
          <a:xfrm>
            <a:off x="7193666" y="655247"/>
            <a:ext cx="5138997" cy="5123117"/>
          </a:xfrm>
          <a:prstGeom prst="ellipse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7DA5E7D4-3506-5CF0-1498-38FD09464D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5400" y="6624640"/>
            <a:ext cx="9360000" cy="7047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1E81E69-A89C-E011-5120-A3DD9009AF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63426" y="6290991"/>
            <a:ext cx="2584679" cy="49688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6A8B1AD0-DA0B-756D-B20B-D83076458A2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24570"/>
          <a:stretch>
            <a:fillRect/>
          </a:stretch>
        </p:blipFill>
        <p:spPr>
          <a:xfrm>
            <a:off x="7172795" y="655247"/>
            <a:ext cx="5178917" cy="5123117"/>
          </a:xfrm>
          <a:prstGeom prst="ellipse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7C6E6A8-1150-B56F-EFC0-0B94E44A41B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57656" y="655247"/>
            <a:ext cx="5194056" cy="5123117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2974631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AutoShape 2" descr="Printing free icon"/>
          <p:cNvSpPr>
            <a:spLocks noChangeAspect="1" noChangeArrowheads="1"/>
          </p:cNvSpPr>
          <p:nvPr/>
        </p:nvSpPr>
        <p:spPr bwMode="auto">
          <a:xfrm>
            <a:off x="116681" y="274564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pic>
        <p:nvPicPr>
          <p:cNvPr id="10" name="Picture 3" descr="P:\Dpto Cuentas\URSULA\para ppt\elementos ppt\icono ambulance.png">
            <a:extLst>
              <a:ext uri="{FF2B5EF4-FFF2-40B4-BE49-F238E27FC236}">
                <a16:creationId xmlns:a16="http://schemas.microsoft.com/office/drawing/2014/main" id="{4AFF300E-ED3E-4AAF-A852-E65F0E880D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17" y="2529191"/>
            <a:ext cx="1285852" cy="1273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6 CuadroTexto">
            <a:extLst>
              <a:ext uri="{FF2B5EF4-FFF2-40B4-BE49-F238E27FC236}">
                <a16:creationId xmlns:a16="http://schemas.microsoft.com/office/drawing/2014/main" id="{6A92A719-C92F-4D53-8FDC-26DE22CB28F5}"/>
              </a:ext>
            </a:extLst>
          </p:cNvPr>
          <p:cNvSpPr txBox="1"/>
          <p:nvPr/>
        </p:nvSpPr>
        <p:spPr bwMode="auto">
          <a:xfrm>
            <a:off x="505142" y="3959493"/>
            <a:ext cx="1441450" cy="10772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PE" sz="1600">
                <a:latin typeface="Foco" panose="020B0604020202020204" charset="0"/>
                <a:cs typeface="Arial" charset="0"/>
              </a:rPr>
              <a:t>Evacúan al accidentado al centro de atención</a:t>
            </a:r>
          </a:p>
        </p:txBody>
      </p:sp>
      <p:pic>
        <p:nvPicPr>
          <p:cNvPr id="12" name="Picture 4" descr="P:\Dpto Cuentas\URSULA\para ppt\elementos ppt\icono maletin.png">
            <a:extLst>
              <a:ext uri="{FF2B5EF4-FFF2-40B4-BE49-F238E27FC236}">
                <a16:creationId xmlns:a16="http://schemas.microsoft.com/office/drawing/2014/main" id="{48C0DA7D-46BE-4679-A52E-E2CF17BEB1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8378" y="2521180"/>
            <a:ext cx="1281737" cy="1273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11 CuadroTexto">
            <a:extLst>
              <a:ext uri="{FF2B5EF4-FFF2-40B4-BE49-F238E27FC236}">
                <a16:creationId xmlns:a16="http://schemas.microsoft.com/office/drawing/2014/main" id="{464A6432-EB11-4988-BA15-AD14813F1142}"/>
              </a:ext>
            </a:extLst>
          </p:cNvPr>
          <p:cNvSpPr txBox="1"/>
          <p:nvPr/>
        </p:nvSpPr>
        <p:spPr bwMode="auto">
          <a:xfrm>
            <a:off x="5563919" y="3921101"/>
            <a:ext cx="187165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PE" sz="1600">
                <a:latin typeface="Foco" panose="020B0604020202020204" charset="0"/>
                <a:cs typeface="Arial" charset="0"/>
              </a:rPr>
              <a:t>Remite </a:t>
            </a:r>
            <a:r>
              <a:rPr lang="es-PE" sz="1600" err="1">
                <a:latin typeface="Foco" panose="020B0604020202020204" charset="0"/>
                <a:cs typeface="Arial" charset="0"/>
              </a:rPr>
              <a:t>Ppto</a:t>
            </a:r>
            <a:r>
              <a:rPr lang="es-PE" sz="1600">
                <a:latin typeface="Foco" panose="020B0604020202020204" charset="0"/>
                <a:cs typeface="Arial" charset="0"/>
              </a:rPr>
              <a:t> de atención y Hoja de declaración de Accidentes Para solicitar emisión de CG (exámenes complejos)</a:t>
            </a:r>
          </a:p>
        </p:txBody>
      </p:sp>
      <p:sp>
        <p:nvSpPr>
          <p:cNvPr id="16" name="12 Flecha derecha">
            <a:extLst>
              <a:ext uri="{FF2B5EF4-FFF2-40B4-BE49-F238E27FC236}">
                <a16:creationId xmlns:a16="http://schemas.microsoft.com/office/drawing/2014/main" id="{AF3CDF85-D7B9-418F-9615-207648380229}"/>
              </a:ext>
            </a:extLst>
          </p:cNvPr>
          <p:cNvSpPr/>
          <p:nvPr/>
        </p:nvSpPr>
        <p:spPr bwMode="auto">
          <a:xfrm>
            <a:off x="4293512" y="3085155"/>
            <a:ext cx="634457" cy="359172"/>
          </a:xfrm>
          <a:prstGeom prst="rightArrow">
            <a:avLst/>
          </a:prstGeom>
          <a:solidFill>
            <a:srgbClr val="00B05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PE">
              <a:solidFill>
                <a:srgbClr val="0069A3"/>
              </a:solidFill>
              <a:latin typeface="Foco" panose="020B0604020202020204" charset="0"/>
            </a:endParaRPr>
          </a:p>
        </p:txBody>
      </p:sp>
      <p:sp>
        <p:nvSpPr>
          <p:cNvPr id="17" name="13 Flecha derecha">
            <a:extLst>
              <a:ext uri="{FF2B5EF4-FFF2-40B4-BE49-F238E27FC236}">
                <a16:creationId xmlns:a16="http://schemas.microsoft.com/office/drawing/2014/main" id="{CA8B90BB-E6C0-467C-BB2E-524AC4D9FE92}"/>
              </a:ext>
            </a:extLst>
          </p:cNvPr>
          <p:cNvSpPr/>
          <p:nvPr/>
        </p:nvSpPr>
        <p:spPr bwMode="auto">
          <a:xfrm>
            <a:off x="7167739" y="3040039"/>
            <a:ext cx="637265" cy="359173"/>
          </a:xfrm>
          <a:prstGeom prst="rightArrow">
            <a:avLst/>
          </a:prstGeom>
          <a:solidFill>
            <a:srgbClr val="00B05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PE">
              <a:solidFill>
                <a:srgbClr val="0069A3"/>
              </a:solidFill>
              <a:latin typeface="Foco" panose="020B0604020202020204" charset="0"/>
            </a:endParaRPr>
          </a:p>
        </p:txBody>
      </p:sp>
      <p:grpSp>
        <p:nvGrpSpPr>
          <p:cNvPr id="18" name="2 Grupo">
            <a:extLst>
              <a:ext uri="{FF2B5EF4-FFF2-40B4-BE49-F238E27FC236}">
                <a16:creationId xmlns:a16="http://schemas.microsoft.com/office/drawing/2014/main" id="{EA435796-BAF4-49F2-8203-213C81E40FA2}"/>
              </a:ext>
            </a:extLst>
          </p:cNvPr>
          <p:cNvGrpSpPr/>
          <p:nvPr/>
        </p:nvGrpSpPr>
        <p:grpSpPr>
          <a:xfrm>
            <a:off x="7909832" y="2793845"/>
            <a:ext cx="1288634" cy="900001"/>
            <a:chOff x="5256185" y="1870962"/>
            <a:chExt cx="728701" cy="720000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1BAEC6AE-0809-4339-93EC-4CFCCBCCF59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6185" y="1870962"/>
              <a:ext cx="728701" cy="720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0" name="15 Esquina doblada">
              <a:extLst>
                <a:ext uri="{FF2B5EF4-FFF2-40B4-BE49-F238E27FC236}">
                  <a16:creationId xmlns:a16="http://schemas.microsoft.com/office/drawing/2014/main" id="{BABFE5F5-0A1B-4D33-A5BE-980B091C3131}"/>
                </a:ext>
              </a:extLst>
            </p:cNvPr>
            <p:cNvSpPr/>
            <p:nvPr/>
          </p:nvSpPr>
          <p:spPr bwMode="auto">
            <a:xfrm>
              <a:off x="5463569" y="2047450"/>
              <a:ext cx="313933" cy="367025"/>
            </a:xfrm>
            <a:prstGeom prst="foldedCorne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PE">
                <a:solidFill>
                  <a:srgbClr val="0069A3"/>
                </a:solidFill>
                <a:latin typeface="Foco" panose="020B0604020202020204" charset="0"/>
              </a:endParaRPr>
            </a:p>
          </p:txBody>
        </p:sp>
      </p:grpSp>
      <p:sp>
        <p:nvSpPr>
          <p:cNvPr id="21" name="16 CuadroTexto">
            <a:extLst>
              <a:ext uri="{FF2B5EF4-FFF2-40B4-BE49-F238E27FC236}">
                <a16:creationId xmlns:a16="http://schemas.microsoft.com/office/drawing/2014/main" id="{1F9F5501-11D2-400F-8344-B34EA5E2BB02}"/>
              </a:ext>
            </a:extLst>
          </p:cNvPr>
          <p:cNvSpPr txBox="1"/>
          <p:nvPr/>
        </p:nvSpPr>
        <p:spPr bwMode="auto">
          <a:xfrm>
            <a:off x="8042528" y="3914456"/>
            <a:ext cx="17197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s-PE" sz="1600">
                <a:latin typeface="Foco" panose="020B0604020202020204" charset="0"/>
                <a:cs typeface="Arial" charset="0"/>
              </a:rPr>
              <a:t>Emite Carta de Garantía</a:t>
            </a:r>
          </a:p>
        </p:txBody>
      </p:sp>
      <p:sp>
        <p:nvSpPr>
          <p:cNvPr id="23" name="17 Flecha derecha">
            <a:extLst>
              <a:ext uri="{FF2B5EF4-FFF2-40B4-BE49-F238E27FC236}">
                <a16:creationId xmlns:a16="http://schemas.microsoft.com/office/drawing/2014/main" id="{7B8962AA-D7CF-42E8-8756-10771109BDCF}"/>
              </a:ext>
            </a:extLst>
          </p:cNvPr>
          <p:cNvSpPr/>
          <p:nvPr/>
        </p:nvSpPr>
        <p:spPr bwMode="auto">
          <a:xfrm>
            <a:off x="9246571" y="3006707"/>
            <a:ext cx="637265" cy="359173"/>
          </a:xfrm>
          <a:prstGeom prst="rightArrow">
            <a:avLst/>
          </a:prstGeom>
          <a:solidFill>
            <a:srgbClr val="00B05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PE">
              <a:solidFill>
                <a:srgbClr val="0069A3"/>
              </a:solidFill>
              <a:latin typeface="Foco" panose="020B0604020202020204" charset="0"/>
            </a:endParaRPr>
          </a:p>
        </p:txBody>
      </p:sp>
      <p:pic>
        <p:nvPicPr>
          <p:cNvPr id="24" name="Picture 2" descr="P:\Dpto Cuentas\URSULA\para ppt\elementos ppt\icono invalidez.png">
            <a:extLst>
              <a:ext uri="{FF2B5EF4-FFF2-40B4-BE49-F238E27FC236}">
                <a16:creationId xmlns:a16="http://schemas.microsoft.com/office/drawing/2014/main" id="{C0E463BE-46FF-4551-BAB4-C77FC3867F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5030" y="2539562"/>
            <a:ext cx="1288775" cy="1273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19 CuadroTexto">
            <a:extLst>
              <a:ext uri="{FF2B5EF4-FFF2-40B4-BE49-F238E27FC236}">
                <a16:creationId xmlns:a16="http://schemas.microsoft.com/office/drawing/2014/main" id="{B2D2753D-81FE-4F10-B99D-7D59A3A9D0FD}"/>
              </a:ext>
            </a:extLst>
          </p:cNvPr>
          <p:cNvSpPr txBox="1"/>
          <p:nvPr/>
        </p:nvSpPr>
        <p:spPr bwMode="auto">
          <a:xfrm>
            <a:off x="9966914" y="3930552"/>
            <a:ext cx="15777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s-PE" sz="1600">
                <a:latin typeface="Foco" panose="020B0604020202020204" charset="0"/>
                <a:cs typeface="Arial" charset="0"/>
              </a:rPr>
              <a:t>Procede con la atención</a:t>
            </a:r>
          </a:p>
        </p:txBody>
      </p:sp>
      <p:sp>
        <p:nvSpPr>
          <p:cNvPr id="29" name="20 Cerrar llave">
            <a:extLst>
              <a:ext uri="{FF2B5EF4-FFF2-40B4-BE49-F238E27FC236}">
                <a16:creationId xmlns:a16="http://schemas.microsoft.com/office/drawing/2014/main" id="{F633C4E8-B8D7-4D8F-8DE1-4692A8FBB52A}"/>
              </a:ext>
            </a:extLst>
          </p:cNvPr>
          <p:cNvSpPr/>
          <p:nvPr/>
        </p:nvSpPr>
        <p:spPr bwMode="auto">
          <a:xfrm rot="16200000">
            <a:off x="8594331" y="-64793"/>
            <a:ext cx="359173" cy="4126835"/>
          </a:xfrm>
          <a:prstGeom prst="rightBrace">
            <a:avLst/>
          </a:prstGeom>
          <a:ln w="19050">
            <a:solidFill>
              <a:srgbClr val="00AF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PE">
              <a:solidFill>
                <a:srgbClr val="0069A3"/>
              </a:solidFill>
              <a:latin typeface="Foco" panose="020B0604020202020204" charset="0"/>
            </a:endParaRPr>
          </a:p>
        </p:txBody>
      </p:sp>
      <p:sp>
        <p:nvSpPr>
          <p:cNvPr id="30" name="21 CuadroTexto">
            <a:extLst>
              <a:ext uri="{FF2B5EF4-FFF2-40B4-BE49-F238E27FC236}">
                <a16:creationId xmlns:a16="http://schemas.microsoft.com/office/drawing/2014/main" id="{DB28C431-A561-4BD3-AD7F-988CDFF733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9666" y="1448781"/>
            <a:ext cx="187955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PE" altLang="es-PE" sz="1600" b="1">
                <a:solidFill>
                  <a:srgbClr val="0069A3"/>
                </a:solidFill>
                <a:latin typeface="Foco" panose="020B0604020202020204" charset="0"/>
              </a:rPr>
              <a:t>Máximo 4 horas</a:t>
            </a:r>
          </a:p>
        </p:txBody>
      </p:sp>
      <p:pic>
        <p:nvPicPr>
          <p:cNvPr id="1026" name="Picture 2" descr="Clínica - Iconos gratis de médico">
            <a:extLst>
              <a:ext uri="{FF2B5EF4-FFF2-40B4-BE49-F238E27FC236}">
                <a16:creationId xmlns:a16="http://schemas.microsoft.com/office/drawing/2014/main" id="{D99C3CED-3058-40A3-8E7B-03B9138FD1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766" y="2526830"/>
            <a:ext cx="1285979" cy="128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12 Flecha derecha">
            <a:extLst>
              <a:ext uri="{FF2B5EF4-FFF2-40B4-BE49-F238E27FC236}">
                <a16:creationId xmlns:a16="http://schemas.microsoft.com/office/drawing/2014/main" id="{CDA5A613-F80B-4A8F-AEC7-75C3C7614F5C}"/>
              </a:ext>
            </a:extLst>
          </p:cNvPr>
          <p:cNvSpPr/>
          <p:nvPr/>
        </p:nvSpPr>
        <p:spPr bwMode="auto">
          <a:xfrm>
            <a:off x="1962992" y="3143207"/>
            <a:ext cx="634457" cy="359172"/>
          </a:xfrm>
          <a:prstGeom prst="rightArrow">
            <a:avLst/>
          </a:prstGeom>
          <a:solidFill>
            <a:srgbClr val="00B05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PE">
              <a:solidFill>
                <a:srgbClr val="0069A3"/>
              </a:solidFill>
              <a:latin typeface="Foco" panose="020B0604020202020204" charset="0"/>
            </a:endParaRPr>
          </a:p>
        </p:txBody>
      </p:sp>
      <p:sp>
        <p:nvSpPr>
          <p:cNvPr id="43" name="6 CuadroTexto">
            <a:extLst>
              <a:ext uri="{FF2B5EF4-FFF2-40B4-BE49-F238E27FC236}">
                <a16:creationId xmlns:a16="http://schemas.microsoft.com/office/drawing/2014/main" id="{9B0D5768-B059-4C21-B5EA-957D52F75D54}"/>
              </a:ext>
            </a:extLst>
          </p:cNvPr>
          <p:cNvSpPr txBox="1"/>
          <p:nvPr/>
        </p:nvSpPr>
        <p:spPr bwMode="auto">
          <a:xfrm>
            <a:off x="2400782" y="3868180"/>
            <a:ext cx="1521221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PE" sz="1600">
                <a:latin typeface="Foco" panose="020B0604020202020204" charset="0"/>
                <a:cs typeface="Arial" charset="0"/>
              </a:rPr>
              <a:t>Valida la admisión del paciente. Evalúa al paciente para determinar la necesidad de la CG. 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8DA2D80-E109-4983-A217-3FEFF19B1940}"/>
              </a:ext>
            </a:extLst>
          </p:cNvPr>
          <p:cNvSpPr txBox="1"/>
          <p:nvPr/>
        </p:nvSpPr>
        <p:spPr>
          <a:xfrm>
            <a:off x="4530612" y="3201360"/>
            <a:ext cx="16071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>
                <a:solidFill>
                  <a:srgbClr val="FF0000"/>
                </a:solidFill>
                <a:latin typeface="Foco" panose="020B0604020202020204" charset="0"/>
              </a:rPr>
              <a:t>Sí CG</a:t>
            </a:r>
            <a:endParaRPr lang="en-US" sz="1400" b="1">
              <a:solidFill>
                <a:srgbClr val="FF0000"/>
              </a:solidFill>
              <a:latin typeface="Foco" panose="020B0604020202020204" charset="0"/>
            </a:endParaRP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566176E8-8C17-45B1-A320-9D8DB0CF37EA}"/>
              </a:ext>
            </a:extLst>
          </p:cNvPr>
          <p:cNvSpPr txBox="1"/>
          <p:nvPr/>
        </p:nvSpPr>
        <p:spPr>
          <a:xfrm>
            <a:off x="4126641" y="3969629"/>
            <a:ext cx="9088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>
                <a:solidFill>
                  <a:srgbClr val="FF0000"/>
                </a:solidFill>
                <a:latin typeface="Foco" panose="020B0604020202020204" charset="0"/>
              </a:rPr>
              <a:t>No CG</a:t>
            </a:r>
          </a:p>
        </p:txBody>
      </p:sp>
      <p:sp>
        <p:nvSpPr>
          <p:cNvPr id="41" name="6 CuadroTexto">
            <a:extLst>
              <a:ext uri="{FF2B5EF4-FFF2-40B4-BE49-F238E27FC236}">
                <a16:creationId xmlns:a16="http://schemas.microsoft.com/office/drawing/2014/main" id="{3AF3EFF9-0348-4A86-A2AA-1851238314CC}"/>
              </a:ext>
            </a:extLst>
          </p:cNvPr>
          <p:cNvSpPr txBox="1"/>
          <p:nvPr/>
        </p:nvSpPr>
        <p:spPr bwMode="auto">
          <a:xfrm>
            <a:off x="3888859" y="4239306"/>
            <a:ext cx="152122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PE" sz="1600">
                <a:latin typeface="Foco" panose="020B0604020202020204" charset="0"/>
                <a:cs typeface="Arial" charset="0"/>
              </a:rPr>
              <a:t>Se procede con la atención, sin mayor validación</a:t>
            </a:r>
          </a:p>
          <a:p>
            <a:pPr algn="ctr">
              <a:defRPr/>
            </a:pPr>
            <a:r>
              <a:rPr lang="es-PE" sz="1600">
                <a:latin typeface="Foco" panose="020B0604020202020204" charset="0"/>
                <a:cs typeface="Arial" charset="0"/>
              </a:rPr>
              <a:t> </a:t>
            </a:r>
          </a:p>
        </p:txBody>
      </p:sp>
      <p:sp>
        <p:nvSpPr>
          <p:cNvPr id="45" name="12 Flecha derecha">
            <a:extLst>
              <a:ext uri="{FF2B5EF4-FFF2-40B4-BE49-F238E27FC236}">
                <a16:creationId xmlns:a16="http://schemas.microsoft.com/office/drawing/2014/main" id="{A5CFFF2A-020D-4EE8-96EF-0D184C2A9C31}"/>
              </a:ext>
            </a:extLst>
          </p:cNvPr>
          <p:cNvSpPr/>
          <p:nvPr/>
        </p:nvSpPr>
        <p:spPr bwMode="auto">
          <a:xfrm rot="5400000">
            <a:off x="4202997" y="3435189"/>
            <a:ext cx="448469" cy="508126"/>
          </a:xfrm>
          <a:prstGeom prst="rightArrow">
            <a:avLst/>
          </a:prstGeom>
          <a:solidFill>
            <a:srgbClr val="00B05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PE">
              <a:solidFill>
                <a:srgbClr val="0069A3"/>
              </a:solidFill>
              <a:latin typeface="Foco" panose="020B0604020202020204" charset="0"/>
            </a:endParaRPr>
          </a:p>
        </p:txBody>
      </p:sp>
      <p:sp>
        <p:nvSpPr>
          <p:cNvPr id="3" name="Round Single Corner Rectangle 3">
            <a:extLst>
              <a:ext uri="{FF2B5EF4-FFF2-40B4-BE49-F238E27FC236}">
                <a16:creationId xmlns:a16="http://schemas.microsoft.com/office/drawing/2014/main" id="{C124CD19-0C2A-2FE8-EA96-21D4098907CD}"/>
              </a:ext>
            </a:extLst>
          </p:cNvPr>
          <p:cNvSpPr/>
          <p:nvPr/>
        </p:nvSpPr>
        <p:spPr>
          <a:xfrm rot="16200000" flipH="1" flipV="1">
            <a:off x="5519001" y="-5147046"/>
            <a:ext cx="900000" cy="11937999"/>
          </a:xfrm>
          <a:prstGeom prst="round1Rect">
            <a:avLst>
              <a:gd name="adj" fmla="val 50000"/>
            </a:avLst>
          </a:prstGeom>
          <a:solidFill>
            <a:srgbClr val="0069A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oco" panose="020B060402020202020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D5F030E3-2B49-18A0-AEF5-25C0617B0A61}"/>
              </a:ext>
            </a:extLst>
          </p:cNvPr>
          <p:cNvSpPr txBox="1"/>
          <p:nvPr/>
        </p:nvSpPr>
        <p:spPr>
          <a:xfrm>
            <a:off x="417264" y="501096"/>
            <a:ext cx="8193590" cy="64633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s-ES" sz="3600" b="1">
                <a:solidFill>
                  <a:prstClr val="white"/>
                </a:solidFill>
                <a:latin typeface="Foco" panose="020B0604020202020204" charset="0"/>
                <a:cs typeface="Calibri"/>
              </a:rPr>
              <a:t>Flujo de Atención de Siniestros en Clínicas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C0FCA50-FAA7-C12D-F29A-B3AD216E95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141565"/>
            <a:ext cx="12192000" cy="9179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5F7A84B-32D4-43C3-F5DE-FC11723A46E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5400" y="6624640"/>
            <a:ext cx="9360000" cy="7047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B1E6260-E4A4-8CE4-D11D-EEB28554A73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63426" y="6290991"/>
            <a:ext cx="2584679" cy="496882"/>
          </a:xfrm>
          <a:prstGeom prst="rect">
            <a:avLst/>
          </a:prstGeom>
        </p:spPr>
      </p:pic>
      <p:sp>
        <p:nvSpPr>
          <p:cNvPr id="14" name="21 CuadroTexto">
            <a:extLst>
              <a:ext uri="{FF2B5EF4-FFF2-40B4-BE49-F238E27FC236}">
                <a16:creationId xmlns:a16="http://schemas.microsoft.com/office/drawing/2014/main" id="{6B47840A-96D8-ED24-0F0D-AEFECC61F0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4871" y="2716329"/>
            <a:ext cx="222198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PE" altLang="es-PE" sz="1400" b="1">
                <a:solidFill>
                  <a:srgbClr val="00B050"/>
                </a:solidFill>
                <a:latin typeface="Foco" panose="020B0604020202020204" charset="0"/>
              </a:rPr>
              <a:t>¿necesita CG?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F6A7A9CB-92A4-D687-7F03-699114B7A99F}"/>
              </a:ext>
            </a:extLst>
          </p:cNvPr>
          <p:cNvSpPr txBox="1"/>
          <p:nvPr/>
        </p:nvSpPr>
        <p:spPr>
          <a:xfrm>
            <a:off x="2797533" y="2139452"/>
            <a:ext cx="9013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s-PE" sz="2000" b="1">
                <a:solidFill>
                  <a:srgbClr val="0069A3"/>
                </a:solidFill>
                <a:latin typeface="Foco"/>
                <a:cs typeface="Arial" charset="0"/>
              </a:rPr>
              <a:t>Clínica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5AF81F1A-58BF-78DE-474D-36424BCA4D0A}"/>
              </a:ext>
            </a:extLst>
          </p:cNvPr>
          <p:cNvSpPr txBox="1"/>
          <p:nvPr/>
        </p:nvSpPr>
        <p:spPr>
          <a:xfrm>
            <a:off x="5994514" y="2139452"/>
            <a:ext cx="9013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s-PE" sz="2000" b="1">
                <a:solidFill>
                  <a:srgbClr val="0069A3"/>
                </a:solidFill>
                <a:latin typeface="Foco"/>
                <a:cs typeface="Arial" charset="0"/>
              </a:rPr>
              <a:t>Clínica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35E9E6F-99EF-3BDB-F92E-85D7B45C1E80}"/>
              </a:ext>
            </a:extLst>
          </p:cNvPr>
          <p:cNvSpPr txBox="1"/>
          <p:nvPr/>
        </p:nvSpPr>
        <p:spPr>
          <a:xfrm>
            <a:off x="8204368" y="2139452"/>
            <a:ext cx="121107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s-PE" sz="2000" b="1">
                <a:solidFill>
                  <a:srgbClr val="0069A3"/>
                </a:solidFill>
                <a:latin typeface="Foco"/>
                <a:cs typeface="Arial" charset="0"/>
              </a:rPr>
              <a:t>Pacífico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789D43E4-A593-295F-95FC-13AB8E992E44}"/>
              </a:ext>
            </a:extLst>
          </p:cNvPr>
          <p:cNvSpPr txBox="1"/>
          <p:nvPr/>
        </p:nvSpPr>
        <p:spPr>
          <a:xfrm>
            <a:off x="10386679" y="2108189"/>
            <a:ext cx="9013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s-PE" sz="2000" b="1">
                <a:solidFill>
                  <a:srgbClr val="0069A3"/>
                </a:solidFill>
                <a:latin typeface="Foco"/>
                <a:cs typeface="Arial" charset="0"/>
              </a:rPr>
              <a:t>Clínica</a:t>
            </a:r>
          </a:p>
        </p:txBody>
      </p:sp>
    </p:spTree>
    <p:extLst>
      <p:ext uri="{BB962C8B-B14F-4D97-AF65-F5344CB8AC3E}">
        <p14:creationId xmlns:p14="http://schemas.microsoft.com/office/powerpoint/2010/main" val="24505825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AutoShape 2" descr="Printing free icon"/>
          <p:cNvSpPr>
            <a:spLocks noChangeAspect="1" noChangeArrowheads="1"/>
          </p:cNvSpPr>
          <p:nvPr/>
        </p:nvSpPr>
        <p:spPr bwMode="auto">
          <a:xfrm>
            <a:off x="116681" y="274564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pic>
        <p:nvPicPr>
          <p:cNvPr id="32" name="Picture 4" descr="P:\Dpto Cuentas\URSULA\para ppt\elementos ppt\icono maletin.png">
            <a:extLst>
              <a:ext uri="{FF2B5EF4-FFF2-40B4-BE49-F238E27FC236}">
                <a16:creationId xmlns:a16="http://schemas.microsoft.com/office/drawing/2014/main" id="{FF60B2AE-8A7A-4097-AB8A-76133123C8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914" y="1502417"/>
            <a:ext cx="1344179" cy="132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3 CuadroTexto">
            <a:extLst>
              <a:ext uri="{FF2B5EF4-FFF2-40B4-BE49-F238E27FC236}">
                <a16:creationId xmlns:a16="http://schemas.microsoft.com/office/drawing/2014/main" id="{36E078AE-7F51-4F6E-87F1-B297669C86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224" y="3013503"/>
            <a:ext cx="1579089" cy="83099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s-ES" altLang="es-PE" sz="1600" b="1">
                <a:solidFill>
                  <a:srgbClr val="0069A3"/>
                </a:solidFill>
                <a:latin typeface="Foco" panose="020B0604020202020204" charset="0"/>
              </a:rPr>
              <a:t>En caso de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s-ES" altLang="es-PE" sz="1600" b="1">
                <a:solidFill>
                  <a:srgbClr val="0069A3"/>
                </a:solidFill>
                <a:latin typeface="Foco" panose="020B0604020202020204" charset="0"/>
              </a:rPr>
              <a:t>atención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s-ES" altLang="es-PE" sz="1600" b="1">
                <a:solidFill>
                  <a:srgbClr val="0069A3"/>
                </a:solidFill>
                <a:latin typeface="Foco" panose="020B0604020202020204" charset="0"/>
              </a:rPr>
              <a:t>Ambulatoria:</a:t>
            </a:r>
          </a:p>
        </p:txBody>
      </p:sp>
      <p:sp>
        <p:nvSpPr>
          <p:cNvPr id="34" name="4 CuadroTexto">
            <a:extLst>
              <a:ext uri="{FF2B5EF4-FFF2-40B4-BE49-F238E27FC236}">
                <a16:creationId xmlns:a16="http://schemas.microsoft.com/office/drawing/2014/main" id="{E521878B-2EE4-482B-99F5-D4B5E1B84C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4332" y="1553595"/>
            <a:ext cx="8637664" cy="1415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es-PE" altLang="es-PE" sz="1800" b="1">
                <a:solidFill>
                  <a:srgbClr val="0069A3"/>
                </a:solidFill>
                <a:latin typeface="Foco" panose="020B0604020202020204" charset="0"/>
              </a:rPr>
              <a:t>Para ser atendido en las clínicas afiliadas, se debe </a:t>
            </a:r>
            <a:r>
              <a:rPr lang="es-ES" altLang="es-PE" sz="1800" b="1">
                <a:solidFill>
                  <a:srgbClr val="0069A3"/>
                </a:solidFill>
                <a:latin typeface="Foco" panose="020B0604020202020204" charset="0"/>
              </a:rPr>
              <a:t>presentar lo siguiente:</a:t>
            </a: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endParaRPr lang="es-ES" altLang="es-PE" sz="1800">
              <a:solidFill>
                <a:srgbClr val="0069A3"/>
              </a:solidFill>
              <a:latin typeface="Foco" panose="020B060402020202020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PE" sz="1800">
                <a:solidFill>
                  <a:schemeClr val="accent1"/>
                </a:solidFill>
                <a:latin typeface="Foco" panose="020B0604020202020204" charset="0"/>
              </a:rPr>
              <a:t>•</a:t>
            </a:r>
            <a:r>
              <a:rPr lang="es-ES" altLang="es-PE" sz="1800">
                <a:solidFill>
                  <a:srgbClr val="0069A3"/>
                </a:solidFill>
                <a:latin typeface="Foco" panose="020B0604020202020204" charset="0"/>
              </a:rPr>
              <a:t> </a:t>
            </a:r>
            <a:r>
              <a:rPr lang="es-ES" altLang="es-PE" sz="1800">
                <a:solidFill>
                  <a:schemeClr val="tx1">
                    <a:lumMod val="95000"/>
                    <a:lumOff val="5000"/>
                  </a:schemeClr>
                </a:solidFill>
                <a:latin typeface="Foco" panose="020B0604020202020204" charset="0"/>
              </a:rPr>
              <a:t>Identificarte con tu DNI.</a:t>
            </a: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es-PE" altLang="es-PE" sz="1800">
                <a:solidFill>
                  <a:schemeClr val="accent1"/>
                </a:solidFill>
                <a:latin typeface="Foco" panose="020B0604020202020204" charset="0"/>
              </a:rPr>
              <a:t>•</a:t>
            </a:r>
            <a:r>
              <a:rPr lang="es-PE" altLang="es-PE" sz="1800">
                <a:solidFill>
                  <a:schemeClr val="tx1">
                    <a:lumMod val="95000"/>
                    <a:lumOff val="5000"/>
                  </a:schemeClr>
                </a:solidFill>
                <a:latin typeface="Foco" panose="020B0604020202020204" charset="0"/>
              </a:rPr>
              <a:t> Presentar hoja de Declaración de Accidentes Personales firmada y sellada</a:t>
            </a:r>
            <a:r>
              <a:rPr lang="es-PE" altLang="es-PE" sz="1800">
                <a:solidFill>
                  <a:srgbClr val="0069A3"/>
                </a:solidFill>
                <a:latin typeface="Foco" panose="020B0604020202020204" charset="0"/>
              </a:rPr>
              <a:t>.</a:t>
            </a: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endParaRPr lang="es-PE" altLang="es-PE" sz="1400">
              <a:solidFill>
                <a:srgbClr val="0069A3"/>
              </a:solidFill>
              <a:latin typeface="Foco" panose="020B0604020202020204" charset="0"/>
            </a:endParaRPr>
          </a:p>
        </p:txBody>
      </p:sp>
      <p:cxnSp>
        <p:nvCxnSpPr>
          <p:cNvPr id="35" name="26 Conector recto">
            <a:extLst>
              <a:ext uri="{FF2B5EF4-FFF2-40B4-BE49-F238E27FC236}">
                <a16:creationId xmlns:a16="http://schemas.microsoft.com/office/drawing/2014/main" id="{4A40D506-C10F-449D-8C5F-0981C3774E2B}"/>
              </a:ext>
            </a:extLst>
          </p:cNvPr>
          <p:cNvCxnSpPr>
            <a:cxnSpLocks/>
          </p:cNvCxnSpPr>
          <p:nvPr/>
        </p:nvCxnSpPr>
        <p:spPr bwMode="auto">
          <a:xfrm>
            <a:off x="2194313" y="1504950"/>
            <a:ext cx="0" cy="3171687"/>
          </a:xfrm>
          <a:prstGeom prst="line">
            <a:avLst/>
          </a:prstGeom>
          <a:ln>
            <a:solidFill>
              <a:srgbClr val="0069A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6 CuadroTexto">
            <a:extLst>
              <a:ext uri="{FF2B5EF4-FFF2-40B4-BE49-F238E27FC236}">
                <a16:creationId xmlns:a16="http://schemas.microsoft.com/office/drawing/2014/main" id="{2220A032-202C-4DF4-820F-2BA294CA4B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5282" y="5094877"/>
            <a:ext cx="7623333" cy="36933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s-ES" altLang="es-PE" sz="1800" b="1">
                <a:solidFill>
                  <a:srgbClr val="0069A3"/>
                </a:solidFill>
                <a:latin typeface="Foco" panose="020B0604020202020204" charset="0"/>
              </a:rPr>
              <a:t>En caso de requerir Internamiento:</a:t>
            </a:r>
          </a:p>
        </p:txBody>
      </p:sp>
      <p:sp>
        <p:nvSpPr>
          <p:cNvPr id="37" name="7 CuadroTexto">
            <a:extLst>
              <a:ext uri="{FF2B5EF4-FFF2-40B4-BE49-F238E27FC236}">
                <a16:creationId xmlns:a16="http://schemas.microsoft.com/office/drawing/2014/main" id="{4E0526A9-B371-4FA5-B9F2-8B3DAA00DB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5284" y="5558627"/>
            <a:ext cx="762333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s-PE" altLang="es-PE" sz="1800">
                <a:latin typeface="Foco" panose="020B0604020202020204" charset="0"/>
              </a:rPr>
              <a:t>La clínica se encarga de hacer el trámite de la carta de </a:t>
            </a:r>
            <a:r>
              <a:rPr lang="es-ES" altLang="es-PE" sz="1800">
                <a:latin typeface="Foco" panose="020B0604020202020204" charset="0"/>
              </a:rPr>
              <a:t>garantía con Pacífico.</a:t>
            </a:r>
          </a:p>
        </p:txBody>
      </p:sp>
      <p:pic>
        <p:nvPicPr>
          <p:cNvPr id="38" name="Picture 2" descr="P:\Dpto Cuentas\URSULA\para ppt\elementos ppt\icono camilla.png">
            <a:extLst>
              <a:ext uri="{FF2B5EF4-FFF2-40B4-BE49-F238E27FC236}">
                <a16:creationId xmlns:a16="http://schemas.microsoft.com/office/drawing/2014/main" id="{2EA008CB-8A4C-4215-BF38-5CA40EF328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95" y="4914456"/>
            <a:ext cx="1446517" cy="1428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 Single Corner Rectangle 3">
            <a:extLst>
              <a:ext uri="{FF2B5EF4-FFF2-40B4-BE49-F238E27FC236}">
                <a16:creationId xmlns:a16="http://schemas.microsoft.com/office/drawing/2014/main" id="{C124CD19-0C2A-2FE8-EA96-21D4098907CD}"/>
              </a:ext>
            </a:extLst>
          </p:cNvPr>
          <p:cNvSpPr/>
          <p:nvPr/>
        </p:nvSpPr>
        <p:spPr>
          <a:xfrm rot="16200000" flipH="1" flipV="1">
            <a:off x="5519001" y="-5147046"/>
            <a:ext cx="900000" cy="11937999"/>
          </a:xfrm>
          <a:prstGeom prst="round1Rect">
            <a:avLst>
              <a:gd name="adj" fmla="val 50000"/>
            </a:avLst>
          </a:prstGeom>
          <a:solidFill>
            <a:srgbClr val="0069A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oco" panose="020B060402020202020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D5F030E3-2B49-18A0-AEF5-25C0617B0A61}"/>
              </a:ext>
            </a:extLst>
          </p:cNvPr>
          <p:cNvSpPr txBox="1"/>
          <p:nvPr/>
        </p:nvSpPr>
        <p:spPr>
          <a:xfrm>
            <a:off x="417264" y="501096"/>
            <a:ext cx="11050013" cy="64633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s-ES" sz="3600" b="1">
                <a:solidFill>
                  <a:prstClr val="white"/>
                </a:solidFill>
                <a:latin typeface="Foco" panose="020B0604020202020204" charset="0"/>
                <a:cs typeface="Calibri"/>
              </a:rPr>
              <a:t>Flujo de Atención de Siniestros ACCO en Clínicas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C0FCA50-FAA7-C12D-F29A-B3AD216E95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41565"/>
            <a:ext cx="12192000" cy="9179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5F7A84B-32D4-43C3-F5DE-FC11723A46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5400" y="6624640"/>
            <a:ext cx="9360000" cy="7047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B1E6260-E4A4-8CE4-D11D-EEB28554A7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63426" y="6290991"/>
            <a:ext cx="2584679" cy="496882"/>
          </a:xfrm>
          <a:prstGeom prst="rect">
            <a:avLst/>
          </a:prstGeom>
        </p:spPr>
      </p:pic>
      <p:cxnSp>
        <p:nvCxnSpPr>
          <p:cNvPr id="8" name="26 Conector recto">
            <a:extLst>
              <a:ext uri="{FF2B5EF4-FFF2-40B4-BE49-F238E27FC236}">
                <a16:creationId xmlns:a16="http://schemas.microsoft.com/office/drawing/2014/main" id="{2A5B0E5D-72BA-03AF-D07E-4B7EA1A83592}"/>
              </a:ext>
            </a:extLst>
          </p:cNvPr>
          <p:cNvCxnSpPr>
            <a:cxnSpLocks/>
          </p:cNvCxnSpPr>
          <p:nvPr/>
        </p:nvCxnSpPr>
        <p:spPr bwMode="auto">
          <a:xfrm>
            <a:off x="2194313" y="5065970"/>
            <a:ext cx="0" cy="1093558"/>
          </a:xfrm>
          <a:prstGeom prst="line">
            <a:avLst/>
          </a:prstGeom>
          <a:ln>
            <a:solidFill>
              <a:srgbClr val="0069A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uadroTexto 8">
            <a:extLst>
              <a:ext uri="{FF2B5EF4-FFF2-40B4-BE49-F238E27FC236}">
                <a16:creationId xmlns:a16="http://schemas.microsoft.com/office/drawing/2014/main" id="{9A5F1ACE-F015-4925-7282-80E193235CC8}"/>
              </a:ext>
            </a:extLst>
          </p:cNvPr>
          <p:cNvSpPr txBox="1"/>
          <p:nvPr/>
        </p:nvSpPr>
        <p:spPr>
          <a:xfrm>
            <a:off x="2837134" y="3199309"/>
            <a:ext cx="878726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0069A3"/>
              </a:buClr>
              <a:buFont typeface="Arial" panose="020B0604020202020204" pitchFamily="34" charset="0"/>
              <a:buChar char="•"/>
            </a:pPr>
            <a:r>
              <a:rPr lang="es-ES">
                <a:latin typeface="Foco" panose="020B0604020202020204"/>
              </a:rPr>
              <a:t>Si la cuenta no declara asegurados, el asegurado debe acudir con el formato de declaración de accidentes firmado y sellado por RRHH de la empresa (firma física o digital).</a:t>
            </a:r>
          </a:p>
          <a:p>
            <a:pPr marL="285750" indent="-285750" algn="just">
              <a:buClr>
                <a:srgbClr val="0069A3"/>
              </a:buClr>
              <a:buFont typeface="Arial" panose="020B0604020202020204" pitchFamily="34" charset="0"/>
              <a:buChar char="•"/>
            </a:pPr>
            <a:r>
              <a:rPr lang="es-ES">
                <a:latin typeface="Foco" panose="020B0604020202020204"/>
              </a:rPr>
              <a:t>En caso de no contar con este formato, la atención se regulariza al día siguiente útil.</a:t>
            </a:r>
          </a:p>
          <a:p>
            <a:pPr marL="285750" indent="-285750" algn="just">
              <a:buClr>
                <a:srgbClr val="0069A3"/>
              </a:buClr>
              <a:buFont typeface="Arial" panose="020B0604020202020204" pitchFamily="34" charset="0"/>
              <a:buChar char="•"/>
            </a:pPr>
            <a:r>
              <a:rPr lang="es-ES">
                <a:latin typeface="Foco" panose="020B0604020202020204"/>
              </a:rPr>
              <a:t>Si el trabajador está incapacitado, el personal de la empresa que autoriza la póliza debe brindar el pase de atención y regularizar el formato firmado al día siguiente.</a:t>
            </a:r>
            <a:endParaRPr lang="es-PE">
              <a:latin typeface="Foco" panose="020B0604020202020204"/>
            </a:endParaRP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D6149D3C-B6E4-2EDB-6AE1-9225E523D4CB}"/>
              </a:ext>
            </a:extLst>
          </p:cNvPr>
          <p:cNvSpPr/>
          <p:nvPr/>
        </p:nvSpPr>
        <p:spPr>
          <a:xfrm>
            <a:off x="2837134" y="2828726"/>
            <a:ext cx="2215298" cy="38988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s-ES" b="1">
                <a:solidFill>
                  <a:srgbClr val="FF0000"/>
                </a:solidFill>
                <a:latin typeface="Foco" panose="020B0504050202020203"/>
                <a:cs typeface="Arial" panose="020B0604020202020204" pitchFamily="34" charset="0"/>
              </a:rPr>
              <a:t>Importante</a:t>
            </a:r>
          </a:p>
        </p:txBody>
      </p:sp>
      <p:pic>
        <p:nvPicPr>
          <p:cNvPr id="11" name="Gráfico 10" descr="Advertencia con relleno sólido">
            <a:extLst>
              <a:ext uri="{FF2B5EF4-FFF2-40B4-BE49-F238E27FC236}">
                <a16:creationId xmlns:a16="http://schemas.microsoft.com/office/drawing/2014/main" id="{66B0288D-C515-9FE8-B949-E702C16E6CD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84332" y="2815480"/>
            <a:ext cx="552802" cy="416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171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48F1B25C-26B9-8126-125E-029CCE4CEB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1565"/>
            <a:ext cx="12192000" cy="91798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DA52EB6F-BD4B-106E-A15E-A28F650518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400" y="6624640"/>
            <a:ext cx="9360000" cy="70474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ADDC9DAF-1C93-57C8-3C4D-7115FFCEDA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3426" y="6290991"/>
            <a:ext cx="2584679" cy="496882"/>
          </a:xfrm>
          <a:prstGeom prst="rect">
            <a:avLst/>
          </a:prstGeom>
        </p:spPr>
      </p:pic>
      <p:sp>
        <p:nvSpPr>
          <p:cNvPr id="21" name="Round Single Corner Rectangle 3">
            <a:extLst>
              <a:ext uri="{FF2B5EF4-FFF2-40B4-BE49-F238E27FC236}">
                <a16:creationId xmlns:a16="http://schemas.microsoft.com/office/drawing/2014/main" id="{F2FF6E0A-2A14-7F1A-4CA2-F700623DB1CC}"/>
              </a:ext>
            </a:extLst>
          </p:cNvPr>
          <p:cNvSpPr/>
          <p:nvPr/>
        </p:nvSpPr>
        <p:spPr>
          <a:xfrm rot="16200000" flipH="1" flipV="1">
            <a:off x="5519001" y="-5147046"/>
            <a:ext cx="900000" cy="11937999"/>
          </a:xfrm>
          <a:prstGeom prst="round1Rect">
            <a:avLst>
              <a:gd name="adj" fmla="val 50000"/>
            </a:avLst>
          </a:prstGeom>
          <a:solidFill>
            <a:srgbClr val="0069A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oco"/>
              <a:ea typeface="+mn-ea"/>
              <a:cs typeface="+mn-cs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2FB0D205-6C0E-0BE0-DEAD-EB3CF9128BB4}"/>
              </a:ext>
            </a:extLst>
          </p:cNvPr>
          <p:cNvSpPr txBox="1"/>
          <p:nvPr/>
        </p:nvSpPr>
        <p:spPr>
          <a:xfrm>
            <a:off x="430989" y="452621"/>
            <a:ext cx="409907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s-ES" sz="4200" b="1" dirty="0">
                <a:solidFill>
                  <a:schemeClr val="bg1"/>
                </a:solidFill>
                <a:latin typeface="Foco"/>
              </a:rPr>
              <a:t>Reglas del evento</a:t>
            </a:r>
            <a:endParaRPr kumimoji="0" lang="es-PE" sz="4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oco"/>
              <a:ea typeface="+mn-ea"/>
              <a:cs typeface="+mn-cs"/>
            </a:endParaRPr>
          </a:p>
        </p:txBody>
      </p:sp>
      <p:pic>
        <p:nvPicPr>
          <p:cNvPr id="3" name="Picture 2" descr="modo silencioso ">
            <a:extLst>
              <a:ext uri="{FF2B5EF4-FFF2-40B4-BE49-F238E27FC236}">
                <a16:creationId xmlns:a16="http://schemas.microsoft.com/office/drawing/2014/main" id="{E5FCDFA8-7EC8-9B25-78A5-E8F8EEE8C7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3400" y="2091499"/>
            <a:ext cx="1219200" cy="1677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6048B4A6-858F-2F4A-6169-23A8BED230E9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977661" y="2439856"/>
            <a:ext cx="1174750" cy="117475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7DFC56A-85A7-5170-F4F1-A302FC19C4B5}"/>
              </a:ext>
            </a:extLst>
          </p:cNvPr>
          <p:cNvSpPr txBox="1"/>
          <p:nvPr/>
        </p:nvSpPr>
        <p:spPr>
          <a:xfrm>
            <a:off x="1363378" y="3937468"/>
            <a:ext cx="18000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400">
                <a:solidFill>
                  <a:srgbClr val="0099CC"/>
                </a:solidFill>
                <a:latin typeface="Foco"/>
              </a:rPr>
              <a:t>Celulares en modo silencio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FBD7E1B-5435-178A-B66B-B3C9483E4246}"/>
              </a:ext>
            </a:extLst>
          </p:cNvPr>
          <p:cNvSpPr txBox="1"/>
          <p:nvPr/>
        </p:nvSpPr>
        <p:spPr>
          <a:xfrm>
            <a:off x="3364646" y="3872766"/>
            <a:ext cx="22137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400" dirty="0">
                <a:solidFill>
                  <a:srgbClr val="0099CC"/>
                </a:solidFill>
                <a:latin typeface="Foco"/>
              </a:rPr>
              <a:t>Sé respetuoso con el foro y los expositores</a:t>
            </a:r>
          </a:p>
        </p:txBody>
      </p:sp>
      <p:pic>
        <p:nvPicPr>
          <p:cNvPr id="12" name="Picture 10" descr="el respeto ">
            <a:extLst>
              <a:ext uri="{FF2B5EF4-FFF2-40B4-BE49-F238E27FC236}">
                <a16:creationId xmlns:a16="http://schemas.microsoft.com/office/drawing/2014/main" id="{AA459E75-A3B1-DC8B-8B47-F1BC2243D6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472" y="2418394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750CB82B-E0B3-9079-B90E-3D6B45AC4115}"/>
              </a:ext>
            </a:extLst>
          </p:cNvPr>
          <p:cNvSpPr txBox="1"/>
          <p:nvPr/>
        </p:nvSpPr>
        <p:spPr>
          <a:xfrm>
            <a:off x="8263036" y="3858510"/>
            <a:ext cx="24007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solidFill>
                  <a:srgbClr val="0099CC"/>
                </a:solidFill>
                <a:latin typeface="Foco"/>
              </a:rPr>
              <a:t>Utiliza el chat para tus preguntas</a:t>
            </a:r>
            <a:endParaRPr lang="es-PE" sz="2400" dirty="0">
              <a:solidFill>
                <a:srgbClr val="0099CC"/>
              </a:solidFill>
              <a:latin typeface="Foco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843B1D68-1391-F704-5537-8BB3682D84B8}"/>
              </a:ext>
            </a:extLst>
          </p:cNvPr>
          <p:cNvSpPr txBox="1"/>
          <p:nvPr/>
        </p:nvSpPr>
        <p:spPr>
          <a:xfrm>
            <a:off x="5855905" y="3858510"/>
            <a:ext cx="21296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solidFill>
                  <a:srgbClr val="0099CC"/>
                </a:solidFill>
                <a:latin typeface="Foco"/>
              </a:rPr>
              <a:t>Toma nota durante la sesión</a:t>
            </a:r>
            <a:endParaRPr lang="es-PE" sz="2400" dirty="0">
              <a:solidFill>
                <a:srgbClr val="0099CC"/>
              </a:solidFill>
              <a:latin typeface="Foco"/>
            </a:endParaRPr>
          </a:p>
        </p:txBody>
      </p:sp>
      <p:pic>
        <p:nvPicPr>
          <p:cNvPr id="19" name="Picture 4" descr="bloc de dibujo ">
            <a:extLst>
              <a:ext uri="{FF2B5EF4-FFF2-40B4-BE49-F238E27FC236}">
                <a16:creationId xmlns:a16="http://schemas.microsoft.com/office/drawing/2014/main" id="{CC0CFB3A-142B-71C8-968C-97FB867D32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984" y="2194143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chat ">
            <a:extLst>
              <a:ext uri="{FF2B5EF4-FFF2-40B4-BE49-F238E27FC236}">
                <a16:creationId xmlns:a16="http://schemas.microsoft.com/office/drawing/2014/main" id="{C5642979-0146-AD5C-969D-FB53B427F8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8711" y="2320663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48686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FA374B-C5DC-E368-5FA8-2A80F9A30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3 CuadroTexto">
            <a:extLst>
              <a:ext uri="{FF2B5EF4-FFF2-40B4-BE49-F238E27FC236}">
                <a16:creationId xmlns:a16="http://schemas.microsoft.com/office/drawing/2014/main" id="{20E46F08-3621-A4E8-EDB3-DB744BF908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1991" y="2420191"/>
            <a:ext cx="4359522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PE" sz="2000" b="1">
                <a:solidFill>
                  <a:srgbClr val="0069A3"/>
                </a:solidFill>
                <a:latin typeface="Foco" panose="020B0604020202020204"/>
              </a:rPr>
              <a:t>En caso de consultas posteriores para continuación del tratamiento del accidente:</a:t>
            </a:r>
          </a:p>
        </p:txBody>
      </p:sp>
      <p:sp>
        <p:nvSpPr>
          <p:cNvPr id="41" name="4 CuadroTexto">
            <a:extLst>
              <a:ext uri="{FF2B5EF4-FFF2-40B4-BE49-F238E27FC236}">
                <a16:creationId xmlns:a16="http://schemas.microsoft.com/office/drawing/2014/main" id="{CE587C32-C681-EEC3-4AFD-1369287422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2108" y="4052071"/>
            <a:ext cx="6601318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s-ES" altLang="es-PE" sz="1800">
                <a:latin typeface="Foco" panose="020B0604020202020204"/>
              </a:rPr>
              <a:t>Para atenciones ambulatorias posteriores a la emergencia no se debe solicitar Carta de Garantía, sólo en casos complejos como Resonancia, Tomografía, Radiología Invasiva, Rehabilitación y procedimientos Odontológicos que superen el monto de S/ 500.00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s-ES" altLang="es-PE" sz="1800">
                <a:latin typeface="Foco" panose="020B0604020202020204"/>
              </a:rPr>
              <a:t>incluido IGV.</a:t>
            </a:r>
            <a:endParaRPr lang="es-ES" altLang="es-PE" sz="1200">
              <a:latin typeface="Foco" panose="020B0604020202020204"/>
            </a:endParaRPr>
          </a:p>
        </p:txBody>
      </p:sp>
      <p:pic>
        <p:nvPicPr>
          <p:cNvPr id="42" name="Picture 3" descr="P:\Dpto Cuentas\URSULA\para ppt\elementos ppt\icono calendario.png">
            <a:extLst>
              <a:ext uri="{FF2B5EF4-FFF2-40B4-BE49-F238E27FC236}">
                <a16:creationId xmlns:a16="http://schemas.microsoft.com/office/drawing/2014/main" id="{B0630963-EAC4-C549-2B1E-E049DA2120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4576" y="2168405"/>
            <a:ext cx="1533525" cy="151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utoShape 2" descr="Printing free icon">
            <a:extLst>
              <a:ext uri="{FF2B5EF4-FFF2-40B4-BE49-F238E27FC236}">
                <a16:creationId xmlns:a16="http://schemas.microsoft.com/office/drawing/2014/main" id="{9C97EF1D-0458-5F92-B617-093E35D73B8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6681" y="274564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sp>
        <p:nvSpPr>
          <p:cNvPr id="3" name="Round Single Corner Rectangle 3">
            <a:extLst>
              <a:ext uri="{FF2B5EF4-FFF2-40B4-BE49-F238E27FC236}">
                <a16:creationId xmlns:a16="http://schemas.microsoft.com/office/drawing/2014/main" id="{CA3949B9-46CD-C0DE-DC16-9ECA03271677}"/>
              </a:ext>
            </a:extLst>
          </p:cNvPr>
          <p:cNvSpPr/>
          <p:nvPr/>
        </p:nvSpPr>
        <p:spPr>
          <a:xfrm rot="16200000" flipH="1" flipV="1">
            <a:off x="5519001" y="-5147046"/>
            <a:ext cx="900000" cy="11937999"/>
          </a:xfrm>
          <a:prstGeom prst="round1Rect">
            <a:avLst>
              <a:gd name="adj" fmla="val 50000"/>
            </a:avLst>
          </a:prstGeom>
          <a:solidFill>
            <a:srgbClr val="0069A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oco"/>
              <a:ea typeface="+mn-ea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BFEE9DE-5764-8582-BDDA-83E85333F5B3}"/>
              </a:ext>
            </a:extLst>
          </p:cNvPr>
          <p:cNvSpPr txBox="1"/>
          <p:nvPr/>
        </p:nvSpPr>
        <p:spPr>
          <a:xfrm>
            <a:off x="417264" y="501096"/>
            <a:ext cx="11050013" cy="64633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s-ES" sz="3600" b="1">
                <a:solidFill>
                  <a:prstClr val="white"/>
                </a:solidFill>
                <a:latin typeface="Foco"/>
                <a:cs typeface="Calibri"/>
              </a:rPr>
              <a:t>Flujo de Atención de Siniestros ACCO en Clínicas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9C59C0F-F487-161A-3529-C2F930F40B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41565"/>
            <a:ext cx="12192000" cy="9179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59ED9AA1-B48E-6002-BBF5-0D157749CE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5400" y="6624640"/>
            <a:ext cx="9360000" cy="7047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8EFAB27A-FA56-B56B-7758-B2C00F3744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63426" y="6290991"/>
            <a:ext cx="2584679" cy="496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7240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48F1B25C-26B9-8126-125E-029CCE4CE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1565"/>
            <a:ext cx="12192000" cy="91798"/>
          </a:xfrm>
          <a:prstGeom prst="rect">
            <a:avLst/>
          </a:prstGeom>
        </p:spPr>
      </p:pic>
      <p:sp>
        <p:nvSpPr>
          <p:cNvPr id="12" name="Round Single Corner Rectangle 3">
            <a:extLst>
              <a:ext uri="{FF2B5EF4-FFF2-40B4-BE49-F238E27FC236}">
                <a16:creationId xmlns:a16="http://schemas.microsoft.com/office/drawing/2014/main" id="{C124CD19-0C2A-2FE8-EA96-21D4098907CD}"/>
              </a:ext>
            </a:extLst>
          </p:cNvPr>
          <p:cNvSpPr/>
          <p:nvPr/>
        </p:nvSpPr>
        <p:spPr>
          <a:xfrm rot="16200000" flipH="1" flipV="1">
            <a:off x="5519001" y="-5147046"/>
            <a:ext cx="900000" cy="11937999"/>
          </a:xfrm>
          <a:prstGeom prst="round1Rect">
            <a:avLst>
              <a:gd name="adj" fmla="val 50000"/>
            </a:avLst>
          </a:prstGeom>
          <a:solidFill>
            <a:srgbClr val="0069A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oco"/>
              <a:ea typeface="+mn-ea"/>
              <a:cs typeface="+mn-cs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D5F030E3-2B49-18A0-AEF5-25C0617B0A61}"/>
              </a:ext>
            </a:extLst>
          </p:cNvPr>
          <p:cNvSpPr txBox="1"/>
          <p:nvPr/>
        </p:nvSpPr>
        <p:spPr>
          <a:xfrm>
            <a:off x="417262" y="501096"/>
            <a:ext cx="14784638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s-ES" sz="3200" b="1">
                <a:solidFill>
                  <a:prstClr val="white"/>
                </a:solidFill>
                <a:latin typeface="Foco"/>
                <a:cs typeface="Calibri"/>
              </a:rPr>
              <a:t>Formato de Declaración de Accidentes Personales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58D2288-FED3-AAD8-3B7E-81A43957E7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400" y="6624640"/>
            <a:ext cx="9360000" cy="7047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2C091413-FDA8-683C-EF37-B8C4F1E1A2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3426" y="6290991"/>
            <a:ext cx="2584679" cy="49688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E08896F-5E51-93A0-0345-19A9640D10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511" y="1444235"/>
            <a:ext cx="3306978" cy="4674475"/>
          </a:xfrm>
          <a:prstGeom prst="rect">
            <a:avLst/>
          </a:prstGeom>
        </p:spPr>
      </p:pic>
      <p:sp>
        <p:nvSpPr>
          <p:cNvPr id="6" name="1 Título">
            <a:extLst>
              <a:ext uri="{FF2B5EF4-FFF2-40B4-BE49-F238E27FC236}">
                <a16:creationId xmlns:a16="http://schemas.microsoft.com/office/drawing/2014/main" id="{67CFB126-A388-44DC-8F7C-A9AC7D154A59}"/>
              </a:ext>
            </a:extLst>
          </p:cNvPr>
          <p:cNvSpPr txBox="1">
            <a:spLocks/>
          </p:cNvSpPr>
          <p:nvPr/>
        </p:nvSpPr>
        <p:spPr bwMode="auto">
          <a:xfrm>
            <a:off x="533215" y="3167251"/>
            <a:ext cx="2527485" cy="1445846"/>
          </a:xfrm>
          <a:prstGeom prst="rect">
            <a:avLst/>
          </a:prstGeom>
          <a:noFill/>
          <a:ln>
            <a:noFill/>
          </a:ln>
          <a:extLst>
            <a:ext uri="{FAA26D3D-D897-4be2-8F04-BA451C77F1D7}"/>
          </a:extLst>
        </p:spPr>
        <p:txBody>
          <a:bodyPr lIns="91436" tIns="45718" rIns="91436" bIns="45718" anchor="ctr"/>
          <a:lstStyle/>
          <a:p>
            <a:pPr defTabSz="915988">
              <a:defRPr/>
            </a:pPr>
            <a:r>
              <a:rPr lang="es-PE" sz="2400" kern="0">
                <a:solidFill>
                  <a:srgbClr val="0069A3"/>
                </a:solidFill>
                <a:latin typeface="Foco" panose="020B0604020202020204"/>
              </a:rPr>
              <a:t>Link de descarga:</a:t>
            </a:r>
          </a:p>
          <a:p>
            <a:pPr defTabSz="915988">
              <a:defRPr/>
            </a:pPr>
            <a:r>
              <a:rPr lang="es-PE" sz="1400" kern="0">
                <a:solidFill>
                  <a:srgbClr val="0069A3"/>
                </a:solidFill>
                <a:latin typeface="Stag Sans Book" pitchFamily="34" charset="0"/>
                <a:hlinkClick r:id="rId5"/>
              </a:rPr>
              <a:t>https://www.pacifico.com.pe/documents/28730/193205/Formulario-Declaracion-de-Accidentes-Personales-Final/d6398265-c24f-441e-8ae2-6108689ae6cb</a:t>
            </a:r>
            <a:r>
              <a:rPr lang="es-PE" sz="1400" kern="0">
                <a:solidFill>
                  <a:srgbClr val="0069A3"/>
                </a:solidFill>
                <a:latin typeface="Stag Sans Book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020228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AutoShape 2" descr="Printing free icon"/>
          <p:cNvSpPr>
            <a:spLocks noChangeAspect="1" noChangeArrowheads="1"/>
          </p:cNvSpPr>
          <p:nvPr/>
        </p:nvSpPr>
        <p:spPr bwMode="auto">
          <a:xfrm>
            <a:off x="116681" y="274564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sp>
        <p:nvSpPr>
          <p:cNvPr id="11" name="31 CuadroTexto">
            <a:extLst>
              <a:ext uri="{FF2B5EF4-FFF2-40B4-BE49-F238E27FC236}">
                <a16:creationId xmlns:a16="http://schemas.microsoft.com/office/drawing/2014/main" id="{CB79A848-B26A-4253-A980-A99E143C84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3062" y="1037748"/>
            <a:ext cx="655249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s-PE" altLang="es-PE" sz="2400">
                <a:solidFill>
                  <a:schemeClr val="bg1"/>
                </a:solidFill>
                <a:latin typeface="Stag Sans Book" pitchFamily="34" charset="0"/>
              </a:rPr>
              <a:t>Flujo de Atención de Siniestros Indemnizatorios</a:t>
            </a:r>
          </a:p>
        </p:txBody>
      </p:sp>
      <p:sp>
        <p:nvSpPr>
          <p:cNvPr id="14" name="11 Flecha derecha">
            <a:extLst>
              <a:ext uri="{FF2B5EF4-FFF2-40B4-BE49-F238E27FC236}">
                <a16:creationId xmlns:a16="http://schemas.microsoft.com/office/drawing/2014/main" id="{491479A3-4F67-4D1F-A0A3-6F9530BBC174}"/>
              </a:ext>
            </a:extLst>
          </p:cNvPr>
          <p:cNvSpPr/>
          <p:nvPr/>
        </p:nvSpPr>
        <p:spPr bwMode="auto">
          <a:xfrm>
            <a:off x="3276187" y="2777512"/>
            <a:ext cx="389151" cy="415391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PE">
              <a:solidFill>
                <a:schemeClr val="bg1"/>
              </a:solidFill>
              <a:latin typeface="Stag Sans Book" pitchFamily="34" charset="0"/>
            </a:endParaRPr>
          </a:p>
        </p:txBody>
      </p:sp>
      <p:sp>
        <p:nvSpPr>
          <p:cNvPr id="16" name="15 Flecha derecha">
            <a:extLst>
              <a:ext uri="{FF2B5EF4-FFF2-40B4-BE49-F238E27FC236}">
                <a16:creationId xmlns:a16="http://schemas.microsoft.com/office/drawing/2014/main" id="{DEA98BCB-6860-4C81-8250-D452FEC87474}"/>
              </a:ext>
            </a:extLst>
          </p:cNvPr>
          <p:cNvSpPr/>
          <p:nvPr/>
        </p:nvSpPr>
        <p:spPr bwMode="auto">
          <a:xfrm>
            <a:off x="5071125" y="2778530"/>
            <a:ext cx="387398" cy="413108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PE">
              <a:solidFill>
                <a:schemeClr val="bg1"/>
              </a:solidFill>
              <a:latin typeface="Stag Sans Book" pitchFamily="34" charset="0"/>
            </a:endParaRPr>
          </a:p>
        </p:txBody>
      </p:sp>
      <p:sp>
        <p:nvSpPr>
          <p:cNvPr id="18" name="19 Flecha derecha">
            <a:extLst>
              <a:ext uri="{FF2B5EF4-FFF2-40B4-BE49-F238E27FC236}">
                <a16:creationId xmlns:a16="http://schemas.microsoft.com/office/drawing/2014/main" id="{4D120C49-3241-4E16-84F4-443569B128A8}"/>
              </a:ext>
            </a:extLst>
          </p:cNvPr>
          <p:cNvSpPr/>
          <p:nvPr/>
        </p:nvSpPr>
        <p:spPr bwMode="auto">
          <a:xfrm>
            <a:off x="6862555" y="2778530"/>
            <a:ext cx="389151" cy="413108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PE">
              <a:solidFill>
                <a:schemeClr val="bg1"/>
              </a:solidFill>
              <a:latin typeface="Stag Sans Book" pitchFamily="34" charset="0"/>
            </a:endParaRPr>
          </a:p>
        </p:txBody>
      </p:sp>
      <p:sp>
        <p:nvSpPr>
          <p:cNvPr id="20" name="30 Flecha derecha">
            <a:extLst>
              <a:ext uri="{FF2B5EF4-FFF2-40B4-BE49-F238E27FC236}">
                <a16:creationId xmlns:a16="http://schemas.microsoft.com/office/drawing/2014/main" id="{D19AA62E-F190-4163-A271-02DA79D1CE89}"/>
              </a:ext>
            </a:extLst>
          </p:cNvPr>
          <p:cNvSpPr/>
          <p:nvPr/>
        </p:nvSpPr>
        <p:spPr bwMode="auto">
          <a:xfrm>
            <a:off x="8657427" y="2777512"/>
            <a:ext cx="389151" cy="415391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PE">
              <a:solidFill>
                <a:schemeClr val="bg1"/>
              </a:solidFill>
              <a:latin typeface="Stag Sans Book" pitchFamily="34" charset="0"/>
            </a:endParaRPr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0A9EEF20-F4E7-45A6-9C1F-FF1F458B40F5}"/>
              </a:ext>
            </a:extLst>
          </p:cNvPr>
          <p:cNvSpPr txBox="1"/>
          <p:nvPr/>
        </p:nvSpPr>
        <p:spPr>
          <a:xfrm>
            <a:off x="424247" y="5702050"/>
            <a:ext cx="89659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200" b="1" dirty="0"/>
              <a:t>Link descarga red de clínicas: </a:t>
            </a:r>
            <a:r>
              <a:rPr lang="es-ES" sz="1200" b="1" dirty="0">
                <a:hlinkClick r:id="rId3"/>
              </a:rPr>
              <a:t>https://www.pacifico.com.pe/seguros/accidentes-colectivo/documentos</a:t>
            </a:r>
            <a:endParaRPr lang="es-ES" sz="1200" b="1" dirty="0"/>
          </a:p>
          <a:p>
            <a:pPr algn="just"/>
            <a:endParaRPr lang="es-ES" sz="1200" b="1" dirty="0"/>
          </a:p>
          <a:p>
            <a:pPr algn="just"/>
            <a:r>
              <a:rPr lang="es-ES" sz="1200" b="1" dirty="0"/>
              <a:t>Analista de siniestros: Eduardo Carrillo (ecarrillo@pacifico.com.pe - 995 582 717)</a:t>
            </a:r>
            <a:endParaRPr lang="en-US" sz="1200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058E8D5C-8B26-44CF-8082-FB76DFF869DB}"/>
              </a:ext>
            </a:extLst>
          </p:cNvPr>
          <p:cNvGrpSpPr/>
          <p:nvPr/>
        </p:nvGrpSpPr>
        <p:grpSpPr>
          <a:xfrm>
            <a:off x="1297923" y="2485185"/>
            <a:ext cx="9349228" cy="2476282"/>
            <a:chOff x="1641753" y="2485185"/>
            <a:chExt cx="8999212" cy="2204666"/>
          </a:xfrm>
        </p:grpSpPr>
        <p:sp>
          <p:nvSpPr>
            <p:cNvPr id="42" name="14 CuadroTexto">
              <a:extLst>
                <a:ext uri="{FF2B5EF4-FFF2-40B4-BE49-F238E27FC236}">
                  <a16:creationId xmlns:a16="http://schemas.microsoft.com/office/drawing/2014/main" id="{438C0762-397F-4890-A3BF-03C486637390}"/>
                </a:ext>
              </a:extLst>
            </p:cNvPr>
            <p:cNvSpPr txBox="1"/>
            <p:nvPr/>
          </p:nvSpPr>
          <p:spPr bwMode="auto">
            <a:xfrm>
              <a:off x="3545955" y="3684545"/>
              <a:ext cx="1659094" cy="76724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s-PE">
                  <a:latin typeface="Foco" panose="020B0504050202020203" pitchFamily="34" charset="77"/>
                  <a:cs typeface="Arial" charset="0"/>
                </a:rPr>
                <a:t>Solicita Documentación </a:t>
              </a:r>
            </a:p>
            <a:p>
              <a:pPr algn="ctr">
                <a:defRPr/>
              </a:pPr>
              <a:endParaRPr lang="es-PE" sz="1400">
                <a:latin typeface="Foco" panose="020B0504050202020203" pitchFamily="34" charset="77"/>
                <a:cs typeface="Arial" charset="0"/>
              </a:endParaRPr>
            </a:p>
          </p:txBody>
        </p:sp>
        <p:sp>
          <p:nvSpPr>
            <p:cNvPr id="38" name="18 CuadroTexto">
              <a:extLst>
                <a:ext uri="{FF2B5EF4-FFF2-40B4-BE49-F238E27FC236}">
                  <a16:creationId xmlns:a16="http://schemas.microsoft.com/office/drawing/2014/main" id="{65B675B2-C215-4A71-A20D-ADEB97081251}"/>
                </a:ext>
              </a:extLst>
            </p:cNvPr>
            <p:cNvSpPr txBox="1"/>
            <p:nvPr/>
          </p:nvSpPr>
          <p:spPr bwMode="auto">
            <a:xfrm>
              <a:off x="5340836" y="3711676"/>
              <a:ext cx="1657220" cy="76724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s-PE">
                  <a:latin typeface="Foco" panose="020B0504050202020203" pitchFamily="34" charset="77"/>
                  <a:cs typeface="Arial" charset="0"/>
                </a:rPr>
                <a:t>Completa Documentación</a:t>
              </a:r>
            </a:p>
            <a:p>
              <a:pPr algn="ctr">
                <a:defRPr/>
              </a:pPr>
              <a:endParaRPr lang="es-PE" sz="1400">
                <a:latin typeface="Foco" panose="020B0504050202020203" pitchFamily="34" charset="77"/>
                <a:cs typeface="Arial" charset="0"/>
              </a:endParaRPr>
            </a:p>
          </p:txBody>
        </p:sp>
        <p:sp>
          <p:nvSpPr>
            <p:cNvPr id="34" name="29 CuadroTexto">
              <a:extLst>
                <a:ext uri="{FF2B5EF4-FFF2-40B4-BE49-F238E27FC236}">
                  <a16:creationId xmlns:a16="http://schemas.microsoft.com/office/drawing/2014/main" id="{B56CCA94-B74D-4588-89C0-5838BEC64065}"/>
                </a:ext>
              </a:extLst>
            </p:cNvPr>
            <p:cNvSpPr txBox="1"/>
            <p:nvPr/>
          </p:nvSpPr>
          <p:spPr bwMode="auto">
            <a:xfrm>
              <a:off x="7171932" y="3684545"/>
              <a:ext cx="1659094" cy="76724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s-PE">
                  <a:latin typeface="Foco" panose="020B0504050202020203" pitchFamily="34" charset="77"/>
                  <a:cs typeface="Arial" charset="0"/>
                </a:rPr>
                <a:t>Audita Expediente</a:t>
              </a:r>
            </a:p>
            <a:p>
              <a:pPr algn="ctr">
                <a:defRPr/>
              </a:pPr>
              <a:endParaRPr lang="es-PE" sz="1400">
                <a:latin typeface="Foco" panose="020B0504050202020203" pitchFamily="34" charset="77"/>
                <a:cs typeface="Arial" charset="0"/>
              </a:endParaRPr>
            </a:p>
          </p:txBody>
        </p:sp>
        <p:sp>
          <p:nvSpPr>
            <p:cNvPr id="29" name="24 CuadroTexto">
              <a:extLst>
                <a:ext uri="{FF2B5EF4-FFF2-40B4-BE49-F238E27FC236}">
                  <a16:creationId xmlns:a16="http://schemas.microsoft.com/office/drawing/2014/main" id="{10D87958-F283-4440-B0CD-39DA978FEC9A}"/>
                </a:ext>
              </a:extLst>
            </p:cNvPr>
            <p:cNvSpPr txBox="1"/>
            <p:nvPr/>
          </p:nvSpPr>
          <p:spPr bwMode="auto">
            <a:xfrm>
              <a:off x="8981871" y="3711676"/>
              <a:ext cx="1659094" cy="76724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s-PE">
                  <a:latin typeface="Foco" panose="020B0504050202020203" pitchFamily="34" charset="77"/>
                  <a:cs typeface="Arial" charset="0"/>
                </a:rPr>
                <a:t>Indemniza Siniestro</a:t>
              </a:r>
            </a:p>
            <a:p>
              <a:pPr algn="ctr">
                <a:defRPr/>
              </a:pPr>
              <a:endParaRPr lang="es-PE" sz="1400" b="1">
                <a:latin typeface="Foco" panose="020B0504050202020203" pitchFamily="34" charset="77"/>
                <a:cs typeface="Arial" charset="0"/>
              </a:endParaRPr>
            </a:p>
          </p:txBody>
        </p:sp>
        <p:sp>
          <p:nvSpPr>
            <p:cNvPr id="24" name="10 CuadroTexto">
              <a:extLst>
                <a:ext uri="{FF2B5EF4-FFF2-40B4-BE49-F238E27FC236}">
                  <a16:creationId xmlns:a16="http://schemas.microsoft.com/office/drawing/2014/main" id="{D7CA8F59-C65A-4B25-8BCA-6C45749C41E0}"/>
                </a:ext>
              </a:extLst>
            </p:cNvPr>
            <p:cNvSpPr txBox="1"/>
            <p:nvPr/>
          </p:nvSpPr>
          <p:spPr bwMode="auto">
            <a:xfrm>
              <a:off x="1641753" y="3674188"/>
              <a:ext cx="1857743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s-PE">
                  <a:latin typeface="Foco" panose="020B0504050202020203" pitchFamily="34" charset="77"/>
                  <a:cs typeface="Arial" charset="0"/>
                </a:rPr>
                <a:t>Avisa Siniestro y Reclama Cobertura</a:t>
              </a:r>
            </a:p>
            <a:p>
              <a:pPr algn="ctr">
                <a:defRPr/>
              </a:pPr>
              <a:endParaRPr lang="es-PE" sz="1400">
                <a:latin typeface="Foco" panose="020B0504050202020203" pitchFamily="34" charset="77"/>
                <a:cs typeface="Arial" charset="0"/>
              </a:endParaRPr>
            </a:p>
          </p:txBody>
        </p:sp>
        <p:pic>
          <p:nvPicPr>
            <p:cNvPr id="46" name="Google Shape;985;p57">
              <a:extLst>
                <a:ext uri="{FF2B5EF4-FFF2-40B4-BE49-F238E27FC236}">
                  <a16:creationId xmlns:a16="http://schemas.microsoft.com/office/drawing/2014/main" id="{03B9EBA8-9510-474A-98DE-2249DB104FB7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r="31102" b="-851"/>
            <a:stretch/>
          </p:blipFill>
          <p:spPr>
            <a:xfrm>
              <a:off x="3827206" y="2485185"/>
              <a:ext cx="1080000" cy="10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" name="Google Shape;988;p57">
              <a:extLst>
                <a:ext uri="{FF2B5EF4-FFF2-40B4-BE49-F238E27FC236}">
                  <a16:creationId xmlns:a16="http://schemas.microsoft.com/office/drawing/2014/main" id="{E0352EE1-DD85-480A-922F-9486F4ABF0AD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 r="39076"/>
            <a:stretch/>
          </p:blipFill>
          <p:spPr>
            <a:xfrm>
              <a:off x="2032335" y="2485185"/>
              <a:ext cx="1080000" cy="10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" name="Google Shape;985;p57">
              <a:extLst>
                <a:ext uri="{FF2B5EF4-FFF2-40B4-BE49-F238E27FC236}">
                  <a16:creationId xmlns:a16="http://schemas.microsoft.com/office/drawing/2014/main" id="{64CA6C55-6B16-4A49-B2C6-BEDFE8CBAB95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r="31102" b="-851"/>
            <a:stretch/>
          </p:blipFill>
          <p:spPr>
            <a:xfrm>
              <a:off x="5592653" y="2485185"/>
              <a:ext cx="1080000" cy="10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" name="Google Shape;981;p57">
              <a:extLst>
                <a:ext uri="{FF2B5EF4-FFF2-40B4-BE49-F238E27FC236}">
                  <a16:creationId xmlns:a16="http://schemas.microsoft.com/office/drawing/2014/main" id="{71B2154B-DD78-4D8A-969E-B36FC2BB3207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 r="49926"/>
            <a:stretch/>
          </p:blipFill>
          <p:spPr>
            <a:xfrm>
              <a:off x="9194458" y="2485185"/>
              <a:ext cx="1080000" cy="10800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5" name="Grupo 4">
              <a:extLst>
                <a:ext uri="{FF2B5EF4-FFF2-40B4-BE49-F238E27FC236}">
                  <a16:creationId xmlns:a16="http://schemas.microsoft.com/office/drawing/2014/main" id="{D4D3D34A-A842-4B73-96D2-BF04D6C6F103}"/>
                </a:ext>
              </a:extLst>
            </p:cNvPr>
            <p:cNvGrpSpPr/>
            <p:nvPr/>
          </p:nvGrpSpPr>
          <p:grpSpPr>
            <a:xfrm>
              <a:off x="7326352" y="2485185"/>
              <a:ext cx="1080000" cy="1080000"/>
              <a:chOff x="7326352" y="2485185"/>
              <a:chExt cx="1080000" cy="1080000"/>
            </a:xfrm>
          </p:grpSpPr>
          <p:sp>
            <p:nvSpPr>
              <p:cNvPr id="4" name="Elipse 3">
                <a:extLst>
                  <a:ext uri="{FF2B5EF4-FFF2-40B4-BE49-F238E27FC236}">
                    <a16:creationId xmlns:a16="http://schemas.microsoft.com/office/drawing/2014/main" id="{58F4AD95-7F5E-4FCB-8F46-82D6A7C3E7D9}"/>
                  </a:ext>
                </a:extLst>
              </p:cNvPr>
              <p:cNvSpPr/>
              <p:nvPr/>
            </p:nvSpPr>
            <p:spPr>
              <a:xfrm>
                <a:off x="7326352" y="2485185"/>
                <a:ext cx="1080000" cy="1080000"/>
              </a:xfrm>
              <a:prstGeom prst="ellipse">
                <a:avLst/>
              </a:prstGeom>
              <a:ln w="28575">
                <a:solidFill>
                  <a:srgbClr val="0099CC"/>
                </a:solidFill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50" name="Google Shape;953;p56">
                <a:extLst>
                  <a:ext uri="{FF2B5EF4-FFF2-40B4-BE49-F238E27FC236}">
                    <a16:creationId xmlns:a16="http://schemas.microsoft.com/office/drawing/2014/main" id="{EE728F1E-D79B-4C27-B00E-17A7A1F4C34F}"/>
                  </a:ext>
                </a:extLst>
              </p:cNvPr>
              <p:cNvPicPr preferRelativeResize="0">
                <a:picLocks/>
              </p:cNvPicPr>
              <p:nvPr/>
            </p:nvPicPr>
            <p:blipFill rotWithShape="1">
              <a:blip r:embed="rId7">
                <a:alphaModFix/>
              </a:blip>
              <a:srcRect/>
              <a:stretch/>
            </p:blipFill>
            <p:spPr bwMode="auto">
              <a:xfrm>
                <a:off x="7549702" y="2724285"/>
                <a:ext cx="633300" cy="601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7" name="12 Flecha derecha">
              <a:extLst>
                <a:ext uri="{FF2B5EF4-FFF2-40B4-BE49-F238E27FC236}">
                  <a16:creationId xmlns:a16="http://schemas.microsoft.com/office/drawing/2014/main" id="{26A53812-A393-4C0A-950B-5325A9DF29B7}"/>
                </a:ext>
              </a:extLst>
            </p:cNvPr>
            <p:cNvSpPr/>
            <p:nvPr/>
          </p:nvSpPr>
          <p:spPr bwMode="auto">
            <a:xfrm>
              <a:off x="3274203" y="2953486"/>
              <a:ext cx="358775" cy="287337"/>
            </a:xfrm>
            <a:prstGeom prst="rightArrow">
              <a:avLst/>
            </a:prstGeom>
            <a:solidFill>
              <a:srgbClr val="0069A3"/>
            </a:solidFill>
            <a:ln w="19050">
              <a:solidFill>
                <a:srgbClr val="0069A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PE">
                <a:solidFill>
                  <a:srgbClr val="0069A3"/>
                </a:solidFill>
              </a:endParaRPr>
            </a:p>
          </p:txBody>
        </p:sp>
        <p:sp>
          <p:nvSpPr>
            <p:cNvPr id="30" name="12 Flecha derecha">
              <a:extLst>
                <a:ext uri="{FF2B5EF4-FFF2-40B4-BE49-F238E27FC236}">
                  <a16:creationId xmlns:a16="http://schemas.microsoft.com/office/drawing/2014/main" id="{D424BA21-31AA-4C0D-8836-C5D972D4E5FA}"/>
                </a:ext>
              </a:extLst>
            </p:cNvPr>
            <p:cNvSpPr/>
            <p:nvPr/>
          </p:nvSpPr>
          <p:spPr bwMode="auto">
            <a:xfrm>
              <a:off x="5019923" y="2937461"/>
              <a:ext cx="358775" cy="287337"/>
            </a:xfrm>
            <a:prstGeom prst="rightArrow">
              <a:avLst/>
            </a:prstGeom>
            <a:solidFill>
              <a:srgbClr val="0069A3"/>
            </a:solidFill>
            <a:ln w="19050">
              <a:solidFill>
                <a:srgbClr val="0069A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PE">
                <a:solidFill>
                  <a:srgbClr val="0069A3"/>
                </a:solidFill>
              </a:endParaRPr>
            </a:p>
          </p:txBody>
        </p:sp>
        <p:sp>
          <p:nvSpPr>
            <p:cNvPr id="31" name="12 Flecha derecha">
              <a:extLst>
                <a:ext uri="{FF2B5EF4-FFF2-40B4-BE49-F238E27FC236}">
                  <a16:creationId xmlns:a16="http://schemas.microsoft.com/office/drawing/2014/main" id="{82F61C72-5389-4ED0-B0B5-9E9C154C7BF1}"/>
                </a:ext>
              </a:extLst>
            </p:cNvPr>
            <p:cNvSpPr/>
            <p:nvPr/>
          </p:nvSpPr>
          <p:spPr bwMode="auto">
            <a:xfrm>
              <a:off x="6819697" y="2931770"/>
              <a:ext cx="358775" cy="287337"/>
            </a:xfrm>
            <a:prstGeom prst="rightArrow">
              <a:avLst/>
            </a:prstGeom>
            <a:solidFill>
              <a:srgbClr val="0069A3"/>
            </a:solidFill>
            <a:ln w="19050">
              <a:solidFill>
                <a:srgbClr val="0069A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PE">
                <a:solidFill>
                  <a:srgbClr val="0069A3"/>
                </a:solidFill>
              </a:endParaRPr>
            </a:p>
          </p:txBody>
        </p:sp>
        <p:sp>
          <p:nvSpPr>
            <p:cNvPr id="32" name="12 Flecha derecha">
              <a:extLst>
                <a:ext uri="{FF2B5EF4-FFF2-40B4-BE49-F238E27FC236}">
                  <a16:creationId xmlns:a16="http://schemas.microsoft.com/office/drawing/2014/main" id="{33ACCEA2-82BD-4CD4-AA8F-61D19CD09795}"/>
                </a:ext>
              </a:extLst>
            </p:cNvPr>
            <p:cNvSpPr/>
            <p:nvPr/>
          </p:nvSpPr>
          <p:spPr bwMode="auto">
            <a:xfrm>
              <a:off x="8701276" y="2938462"/>
              <a:ext cx="358775" cy="287337"/>
            </a:xfrm>
            <a:prstGeom prst="rightArrow">
              <a:avLst/>
            </a:prstGeom>
            <a:solidFill>
              <a:srgbClr val="0069A3"/>
            </a:solidFill>
            <a:ln w="19050">
              <a:solidFill>
                <a:srgbClr val="0069A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PE">
                <a:solidFill>
                  <a:srgbClr val="0069A3"/>
                </a:solidFill>
              </a:endParaRPr>
            </a:p>
          </p:txBody>
        </p:sp>
      </p:grpSp>
      <p:sp>
        <p:nvSpPr>
          <p:cNvPr id="3" name="AutoShape 2" descr="Printing free icon">
            <a:extLst>
              <a:ext uri="{FF2B5EF4-FFF2-40B4-BE49-F238E27FC236}">
                <a16:creationId xmlns:a16="http://schemas.microsoft.com/office/drawing/2014/main" id="{FC4D2094-0CF7-01C8-9DA7-3EEC0775F10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6681" y="274564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sp>
        <p:nvSpPr>
          <p:cNvPr id="6" name="Round Single Corner Rectangle 3">
            <a:extLst>
              <a:ext uri="{FF2B5EF4-FFF2-40B4-BE49-F238E27FC236}">
                <a16:creationId xmlns:a16="http://schemas.microsoft.com/office/drawing/2014/main" id="{6BB2F08E-B986-879A-74A1-A5EF5942C9B8}"/>
              </a:ext>
            </a:extLst>
          </p:cNvPr>
          <p:cNvSpPr/>
          <p:nvPr/>
        </p:nvSpPr>
        <p:spPr>
          <a:xfrm rot="16200000" flipH="1" flipV="1">
            <a:off x="5519001" y="-5147046"/>
            <a:ext cx="900000" cy="11937999"/>
          </a:xfrm>
          <a:prstGeom prst="round1Rect">
            <a:avLst>
              <a:gd name="adj" fmla="val 50000"/>
            </a:avLst>
          </a:prstGeom>
          <a:solidFill>
            <a:srgbClr val="0069A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oco"/>
              <a:ea typeface="+mn-ea"/>
              <a:cs typeface="+mn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EC93D23-4EBB-90D9-FD48-43725226CC86}"/>
              </a:ext>
            </a:extLst>
          </p:cNvPr>
          <p:cNvSpPr txBox="1"/>
          <p:nvPr/>
        </p:nvSpPr>
        <p:spPr>
          <a:xfrm>
            <a:off x="417264" y="501096"/>
            <a:ext cx="9276514" cy="64633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s-ES" sz="3600" b="1">
                <a:solidFill>
                  <a:prstClr val="white"/>
                </a:solidFill>
                <a:latin typeface="Foco" panose="020B0604020202020204" charset="0"/>
                <a:cs typeface="Calibri"/>
              </a:rPr>
              <a:t>Flujo de Atención de </a:t>
            </a:r>
            <a:r>
              <a:rPr lang="es-ES" sz="3600" b="1">
                <a:solidFill>
                  <a:prstClr val="white"/>
                </a:solidFill>
                <a:latin typeface="Foco"/>
                <a:cs typeface="Calibri"/>
              </a:rPr>
              <a:t>Siniestros Indemnizatorios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35EFD340-B998-4346-1910-56472B19891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141565"/>
            <a:ext cx="12192000" cy="91798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55CC593-A2BE-2AA7-8AE9-BC9470C0A00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5400" y="6624640"/>
            <a:ext cx="9360000" cy="70474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60C5B819-A421-4EC5-173C-9EF0C51862C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63426" y="6290991"/>
            <a:ext cx="2584679" cy="496882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CD9DF870-B5BF-56C7-3A0B-0BBFA9648DB7}"/>
              </a:ext>
            </a:extLst>
          </p:cNvPr>
          <p:cNvSpPr txBox="1"/>
          <p:nvPr/>
        </p:nvSpPr>
        <p:spPr>
          <a:xfrm>
            <a:off x="1426454" y="2036065"/>
            <a:ext cx="972024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s-PE" sz="2000" b="1">
                <a:solidFill>
                  <a:srgbClr val="0069A3"/>
                </a:solidFill>
                <a:latin typeface="Foco"/>
                <a:cs typeface="Arial" charset="0"/>
              </a:rPr>
              <a:t>Cliente/</a:t>
            </a:r>
            <a:r>
              <a:rPr lang="es-PE" sz="2000" b="1" err="1">
                <a:solidFill>
                  <a:srgbClr val="0069A3"/>
                </a:solidFill>
                <a:latin typeface="Foco"/>
                <a:cs typeface="Arial" charset="0"/>
              </a:rPr>
              <a:t>Broker</a:t>
            </a:r>
            <a:r>
              <a:rPr lang="es-PE" sz="2000" b="1">
                <a:solidFill>
                  <a:srgbClr val="0069A3"/>
                </a:solidFill>
                <a:latin typeface="Foco"/>
                <a:cs typeface="Arial" charset="0"/>
              </a:rPr>
              <a:t>            Pacífico             Cliente/</a:t>
            </a:r>
            <a:r>
              <a:rPr lang="es-PE" sz="2000" b="1" err="1">
                <a:solidFill>
                  <a:srgbClr val="0069A3"/>
                </a:solidFill>
                <a:latin typeface="Foco"/>
                <a:cs typeface="Arial" charset="0"/>
              </a:rPr>
              <a:t>Broker</a:t>
            </a:r>
            <a:r>
              <a:rPr lang="es-PE" sz="2000" b="1">
                <a:solidFill>
                  <a:srgbClr val="0069A3"/>
                </a:solidFill>
                <a:latin typeface="Foco"/>
                <a:cs typeface="Arial" charset="0"/>
              </a:rPr>
              <a:t>         Pacífico                  </a:t>
            </a:r>
            <a:r>
              <a:rPr lang="es-PE" sz="2000" b="1" err="1">
                <a:solidFill>
                  <a:srgbClr val="0069A3"/>
                </a:solidFill>
                <a:latin typeface="Foco"/>
                <a:cs typeface="Arial" charset="0"/>
              </a:rPr>
              <a:t>Pacífico</a:t>
            </a:r>
            <a:r>
              <a:rPr lang="es-PE" sz="2000" b="1">
                <a:solidFill>
                  <a:srgbClr val="0069A3"/>
                </a:solidFill>
                <a:latin typeface="Foco"/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766406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AutoShape 2" descr="Printing free icon"/>
          <p:cNvSpPr>
            <a:spLocks noChangeAspect="1" noChangeArrowheads="1"/>
          </p:cNvSpPr>
          <p:nvPr/>
        </p:nvSpPr>
        <p:spPr bwMode="auto">
          <a:xfrm>
            <a:off x="116681" y="274564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sp>
        <p:nvSpPr>
          <p:cNvPr id="40" name="3 CuadroTexto">
            <a:extLst>
              <a:ext uri="{FF2B5EF4-FFF2-40B4-BE49-F238E27FC236}">
                <a16:creationId xmlns:a16="http://schemas.microsoft.com/office/drawing/2014/main" id="{1029D92B-727E-45C4-A354-DFDA37EC3F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1991" y="2324437"/>
            <a:ext cx="4359522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PE" sz="2000" b="1">
                <a:solidFill>
                  <a:srgbClr val="0069A3"/>
                </a:solidFill>
                <a:latin typeface="Stag Sans Book" pitchFamily="34" charset="0"/>
              </a:rPr>
              <a:t>En caso de consultas posteriores para continuación del tratamiento del accidente:</a:t>
            </a:r>
          </a:p>
        </p:txBody>
      </p:sp>
      <p:sp>
        <p:nvSpPr>
          <p:cNvPr id="41" name="4 CuadroTexto">
            <a:extLst>
              <a:ext uri="{FF2B5EF4-FFF2-40B4-BE49-F238E27FC236}">
                <a16:creationId xmlns:a16="http://schemas.microsoft.com/office/drawing/2014/main" id="{A054640A-E152-4A8D-90D8-6EBDBD13F8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2108" y="3956317"/>
            <a:ext cx="660131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s-ES" altLang="es-PE" sz="1800">
                <a:latin typeface="Stag Sans Book" pitchFamily="34" charset="0"/>
              </a:rPr>
              <a:t>Para atenciones ambulatorias posteriores a la emergencia no se solicita Carta de Garantía, sólo en casos complejos como Resonancia, Tomografía, Radiología Invasiva, Rehabilitación y procedimientos Odontológicos que superen el monto de S/ 500.00 incluido IGV.</a:t>
            </a:r>
            <a:endParaRPr lang="es-ES" altLang="es-PE" sz="1200">
              <a:latin typeface="Stag Sans Book" pitchFamily="34" charset="0"/>
            </a:endParaRPr>
          </a:p>
        </p:txBody>
      </p:sp>
      <p:pic>
        <p:nvPicPr>
          <p:cNvPr id="42" name="Picture 3" descr="P:\Dpto Cuentas\URSULA\para ppt\elementos ppt\icono calendario.png">
            <a:extLst>
              <a:ext uri="{FF2B5EF4-FFF2-40B4-BE49-F238E27FC236}">
                <a16:creationId xmlns:a16="http://schemas.microsoft.com/office/drawing/2014/main" id="{1F70698E-3B5B-44EF-B640-05BE6ED37F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4576" y="2072651"/>
            <a:ext cx="1533525" cy="151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807A7B32-FA47-A51C-768C-B3038ED96F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41565"/>
            <a:ext cx="12192000" cy="91798"/>
          </a:xfrm>
          <a:prstGeom prst="rect">
            <a:avLst/>
          </a:prstGeom>
        </p:spPr>
      </p:pic>
      <p:sp>
        <p:nvSpPr>
          <p:cNvPr id="3" name="Round Single Corner Rectangle 3">
            <a:extLst>
              <a:ext uri="{FF2B5EF4-FFF2-40B4-BE49-F238E27FC236}">
                <a16:creationId xmlns:a16="http://schemas.microsoft.com/office/drawing/2014/main" id="{712A45FC-B3A7-A6E9-ACB0-3E8D601F210B}"/>
              </a:ext>
            </a:extLst>
          </p:cNvPr>
          <p:cNvSpPr/>
          <p:nvPr/>
        </p:nvSpPr>
        <p:spPr>
          <a:xfrm rot="16200000" flipH="1" flipV="1">
            <a:off x="5519001" y="-5147046"/>
            <a:ext cx="900000" cy="11937999"/>
          </a:xfrm>
          <a:prstGeom prst="round1Rect">
            <a:avLst>
              <a:gd name="adj" fmla="val 50000"/>
            </a:avLst>
          </a:prstGeom>
          <a:solidFill>
            <a:srgbClr val="0069A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oco"/>
              <a:ea typeface="+mn-ea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981192-6493-3A4F-BE9E-59F6A7A5FF08}"/>
              </a:ext>
            </a:extLst>
          </p:cNvPr>
          <p:cNvSpPr txBox="1"/>
          <p:nvPr/>
        </p:nvSpPr>
        <p:spPr>
          <a:xfrm>
            <a:off x="417264" y="501096"/>
            <a:ext cx="6713441" cy="64633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s-PE" sz="3600" b="1">
                <a:solidFill>
                  <a:prstClr val="white"/>
                </a:solidFill>
                <a:latin typeface="Foco"/>
                <a:cs typeface="Calibri"/>
              </a:rPr>
              <a:t>Continuación de Tratamientos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DF83921-7D4A-AF9F-0C19-EFD82BA7B4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5400" y="6624640"/>
            <a:ext cx="9360000" cy="7047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2222FBC-7664-E34E-DAE2-B488716E47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63426" y="6290991"/>
            <a:ext cx="2584679" cy="496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9853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48F1B25C-26B9-8126-125E-029CCE4CE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1565"/>
            <a:ext cx="12192000" cy="91798"/>
          </a:xfrm>
          <a:prstGeom prst="rect">
            <a:avLst/>
          </a:prstGeom>
        </p:spPr>
      </p:pic>
      <p:sp>
        <p:nvSpPr>
          <p:cNvPr id="12" name="Round Single Corner Rectangle 3">
            <a:extLst>
              <a:ext uri="{FF2B5EF4-FFF2-40B4-BE49-F238E27FC236}">
                <a16:creationId xmlns:a16="http://schemas.microsoft.com/office/drawing/2014/main" id="{C124CD19-0C2A-2FE8-EA96-21D4098907CD}"/>
              </a:ext>
            </a:extLst>
          </p:cNvPr>
          <p:cNvSpPr/>
          <p:nvPr/>
        </p:nvSpPr>
        <p:spPr>
          <a:xfrm rot="16200000" flipH="1" flipV="1">
            <a:off x="509826" y="-137870"/>
            <a:ext cx="5774849" cy="6794498"/>
          </a:xfrm>
          <a:prstGeom prst="round1Rect">
            <a:avLst>
              <a:gd name="adj" fmla="val 50000"/>
            </a:avLst>
          </a:prstGeom>
          <a:solidFill>
            <a:srgbClr val="0069A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oco"/>
              <a:ea typeface="+mn-ea"/>
              <a:cs typeface="+mn-cs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D5F030E3-2B49-18A0-AEF5-25C0617B0A61}"/>
              </a:ext>
            </a:extLst>
          </p:cNvPr>
          <p:cNvSpPr txBox="1"/>
          <p:nvPr/>
        </p:nvSpPr>
        <p:spPr>
          <a:xfrm>
            <a:off x="440415" y="2274839"/>
            <a:ext cx="5655585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s-PE" sz="7200" b="1">
                <a:solidFill>
                  <a:prstClr val="white"/>
                </a:solidFill>
                <a:latin typeface="Foco"/>
                <a:ea typeface="+mn-lt"/>
                <a:cs typeface="+mn-lt"/>
              </a:rPr>
              <a:t>Encuesta de Satisfac</a:t>
            </a:r>
            <a:r>
              <a:rPr lang="es-PE" sz="7200" b="1">
                <a:solidFill>
                  <a:prstClr val="white"/>
                </a:solidFill>
                <a:latin typeface="Foco"/>
                <a:ea typeface="Calibri"/>
                <a:cs typeface="Calibri"/>
              </a:rPr>
              <a:t>ción</a:t>
            </a:r>
            <a:endParaRPr lang="es-ES" sz="4400">
              <a:solidFill>
                <a:prstClr val="white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834E61C-CEC3-D7DC-095F-6F3949A976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400" y="6624640"/>
            <a:ext cx="9360000" cy="70474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D26B1956-B1A5-38B9-AC7F-B3AAD695FE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3426" y="6290991"/>
            <a:ext cx="2584679" cy="496882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642A72CA-C413-8800-01C4-AC8DCB32D9CF}"/>
              </a:ext>
            </a:extLst>
          </p:cNvPr>
          <p:cNvSpPr txBox="1"/>
          <p:nvPr/>
        </p:nvSpPr>
        <p:spPr>
          <a:xfrm>
            <a:off x="7281003" y="969411"/>
            <a:ext cx="3984501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s-PE" sz="2400">
                <a:solidFill>
                  <a:srgbClr val="00B050"/>
                </a:solidFill>
                <a:latin typeface="Foco"/>
                <a:ea typeface="Calibri"/>
                <a:cs typeface="Calibri"/>
              </a:rPr>
              <a:t>¡Ayúdanos a mejorar tu experiencia!</a:t>
            </a:r>
            <a:endParaRPr lang="es-E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578F9C1-7BB9-B3A7-7D31-DA4F697AF9CB}"/>
              </a:ext>
            </a:extLst>
          </p:cNvPr>
          <p:cNvSpPr txBox="1"/>
          <p:nvPr/>
        </p:nvSpPr>
        <p:spPr>
          <a:xfrm>
            <a:off x="440415" y="855720"/>
            <a:ext cx="6128218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s-PE" sz="3600" b="1">
                <a:solidFill>
                  <a:prstClr val="white"/>
                </a:solidFill>
                <a:latin typeface="Foco"/>
                <a:ea typeface="+mn-lt"/>
                <a:cs typeface="+mn-lt"/>
              </a:rPr>
              <a:t>¡Gracias por tu participación!</a:t>
            </a:r>
            <a:endParaRPr lang="es-ES" sz="3600">
              <a:solidFill>
                <a:prstClr val="white"/>
              </a:solidFill>
              <a:cs typeface="Calibri"/>
            </a:endParaRPr>
          </a:p>
        </p:txBody>
      </p:sp>
      <p:pic>
        <p:nvPicPr>
          <p:cNvPr id="3074" name="Picture 2" descr="Código QR para Encuesta de Satisfacción">
            <a:extLst>
              <a:ext uri="{FF2B5EF4-FFF2-40B4-BE49-F238E27FC236}">
                <a16:creationId xmlns:a16="http://schemas.microsoft.com/office/drawing/2014/main" id="{5EF0E943-4101-08CA-2B57-1818285B90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100" y="2164375"/>
            <a:ext cx="3429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85698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n 26">
            <a:extLst>
              <a:ext uri="{FF2B5EF4-FFF2-40B4-BE49-F238E27FC236}">
                <a16:creationId xmlns:a16="http://schemas.microsoft.com/office/drawing/2014/main" id="{5C30507C-4E89-3710-BAA8-E0D6C871FC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3200"/>
          <a:stretch/>
        </p:blipFill>
        <p:spPr>
          <a:xfrm>
            <a:off x="9345011" y="3380242"/>
            <a:ext cx="2846989" cy="324945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89B1BA0-15C9-56A2-0CE1-656A1344D0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9795"/>
          <a:stretch/>
        </p:blipFill>
        <p:spPr>
          <a:xfrm flipH="1">
            <a:off x="0" y="315596"/>
            <a:ext cx="2630688" cy="3255546"/>
          </a:xfrm>
          <a:prstGeom prst="rect">
            <a:avLst/>
          </a:prstGeom>
        </p:spPr>
      </p:pic>
      <p:pic>
        <p:nvPicPr>
          <p:cNvPr id="18" name="Imagen 17" descr="Un grupo de personas haciendo gestos con la mano&#10;&#10;Descripción generada automáticamente">
            <a:extLst>
              <a:ext uri="{FF2B5EF4-FFF2-40B4-BE49-F238E27FC236}">
                <a16:creationId xmlns:a16="http://schemas.microsoft.com/office/drawing/2014/main" id="{BE0ECF49-AD19-2D3B-C365-9E8A9D9E629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 b="21070"/>
          <a:stretch/>
        </p:blipFill>
        <p:spPr>
          <a:xfrm>
            <a:off x="0" y="856297"/>
            <a:ext cx="12192000" cy="5145405"/>
          </a:xfrm>
          <a:prstGeom prst="rect">
            <a:avLst/>
          </a:prstGeom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C630263F-2207-39DF-5222-E0E15030CE0E}"/>
              </a:ext>
            </a:extLst>
          </p:cNvPr>
          <p:cNvSpPr/>
          <p:nvPr/>
        </p:nvSpPr>
        <p:spPr>
          <a:xfrm>
            <a:off x="0" y="856296"/>
            <a:ext cx="12192000" cy="5145405"/>
          </a:xfrm>
          <a:prstGeom prst="rect">
            <a:avLst/>
          </a:prstGeom>
          <a:solidFill>
            <a:schemeClr val="bg2">
              <a:lumMod val="50000"/>
              <a:alpha val="3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0992AF56-6B34-2276-E391-6DB5E81E6154}"/>
              </a:ext>
            </a:extLst>
          </p:cNvPr>
          <p:cNvSpPr txBox="1"/>
          <p:nvPr/>
        </p:nvSpPr>
        <p:spPr>
          <a:xfrm>
            <a:off x="4244371" y="2640378"/>
            <a:ext cx="370325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s-PE" sz="7200" b="1">
                <a:solidFill>
                  <a:schemeClr val="bg1"/>
                </a:solidFill>
                <a:latin typeface="Foco"/>
              </a:rPr>
              <a:t>¡Gracias!</a:t>
            </a:r>
          </a:p>
        </p:txBody>
      </p:sp>
    </p:spTree>
    <p:extLst>
      <p:ext uri="{BB962C8B-B14F-4D97-AF65-F5344CB8AC3E}">
        <p14:creationId xmlns:p14="http://schemas.microsoft.com/office/powerpoint/2010/main" val="30517513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Interfaz de usuario gráfica, Aplicación&#10;&#10;El contenido generado por IA puede ser incorrecto.">
            <a:extLst>
              <a:ext uri="{FF2B5EF4-FFF2-40B4-BE49-F238E27FC236}">
                <a16:creationId xmlns:a16="http://schemas.microsoft.com/office/drawing/2014/main" id="{AC7AF809-9048-4D09-3D25-962AC7EE86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5208" y="1855421"/>
            <a:ext cx="4035188" cy="1402129"/>
          </a:xfrm>
          <a:prstGeom prst="rect">
            <a:avLst/>
          </a:prstGeom>
        </p:spPr>
      </p:pic>
      <p:pic>
        <p:nvPicPr>
          <p:cNvPr id="3" name="Imagen 2" descr="Logotipo&#10;&#10;El contenido generado por IA puede ser incorrecto.">
            <a:extLst>
              <a:ext uri="{FF2B5EF4-FFF2-40B4-BE49-F238E27FC236}">
                <a16:creationId xmlns:a16="http://schemas.microsoft.com/office/drawing/2014/main" id="{9BCE7D43-20A7-2C52-33E4-6CE060DAFC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5207" y="3981450"/>
            <a:ext cx="4035189" cy="868427"/>
          </a:xfrm>
          <a:prstGeom prst="rect">
            <a:avLst/>
          </a:prstGeom>
        </p:spPr>
      </p:pic>
      <p:sp>
        <p:nvSpPr>
          <p:cNvPr id="4" name="AutoShape 2" descr="Printing free icon">
            <a:extLst>
              <a:ext uri="{FF2B5EF4-FFF2-40B4-BE49-F238E27FC236}">
                <a16:creationId xmlns:a16="http://schemas.microsoft.com/office/drawing/2014/main" id="{DA4CD1B8-8E15-308D-2EC1-C8B2C3FD0DC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6681" y="274564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sp>
        <p:nvSpPr>
          <p:cNvPr id="5" name="AutoShape 2" descr="Printing free icon">
            <a:extLst>
              <a:ext uri="{FF2B5EF4-FFF2-40B4-BE49-F238E27FC236}">
                <a16:creationId xmlns:a16="http://schemas.microsoft.com/office/drawing/2014/main" id="{21216703-3EB6-EDE9-C1BE-8267517DC56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6681" y="274564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sp>
        <p:nvSpPr>
          <p:cNvPr id="6" name="AutoShape 2" descr="Printing free icon">
            <a:extLst>
              <a:ext uri="{FF2B5EF4-FFF2-40B4-BE49-F238E27FC236}">
                <a16:creationId xmlns:a16="http://schemas.microsoft.com/office/drawing/2014/main" id="{22D34FCD-A284-FC5F-2AE5-1A67DDEAD4B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6681" y="274564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B454276-5DD7-CFF3-3A6A-008CCB6F63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41565"/>
            <a:ext cx="12192000" cy="91798"/>
          </a:xfrm>
          <a:prstGeom prst="rect">
            <a:avLst/>
          </a:prstGeom>
        </p:spPr>
      </p:pic>
      <p:sp>
        <p:nvSpPr>
          <p:cNvPr id="8" name="AutoShape 2" descr="Printing free icon">
            <a:extLst>
              <a:ext uri="{FF2B5EF4-FFF2-40B4-BE49-F238E27FC236}">
                <a16:creationId xmlns:a16="http://schemas.microsoft.com/office/drawing/2014/main" id="{C6E962B8-1B2F-6486-57C9-ADF78C981C0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6681" y="274564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sp>
        <p:nvSpPr>
          <p:cNvPr id="9" name="AutoShape 2" descr="Printing free icon">
            <a:extLst>
              <a:ext uri="{FF2B5EF4-FFF2-40B4-BE49-F238E27FC236}">
                <a16:creationId xmlns:a16="http://schemas.microsoft.com/office/drawing/2014/main" id="{CEECA7B1-24FA-5ADB-ECF8-3D6EAA6F6F2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6681" y="274564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sp>
        <p:nvSpPr>
          <p:cNvPr id="10" name="AutoShape 2" descr="Printing free icon">
            <a:extLst>
              <a:ext uri="{FF2B5EF4-FFF2-40B4-BE49-F238E27FC236}">
                <a16:creationId xmlns:a16="http://schemas.microsoft.com/office/drawing/2014/main" id="{5A515847-E81C-5129-3A17-4DA36F43F67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6681" y="274564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1700BF9C-922D-2978-2CD1-3C7ABB821A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5400" y="6624640"/>
            <a:ext cx="9360000" cy="70474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BD791DE-94E1-38EC-3C5D-AE2F28ECCE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63426" y="6290991"/>
            <a:ext cx="2584679" cy="496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6166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: esquinas diagonales redondeadas 2">
            <a:extLst>
              <a:ext uri="{FF2B5EF4-FFF2-40B4-BE49-F238E27FC236}">
                <a16:creationId xmlns:a16="http://schemas.microsoft.com/office/drawing/2014/main" id="{98E6B805-241D-2961-0951-BCD89B75D9B5}"/>
              </a:ext>
            </a:extLst>
          </p:cNvPr>
          <p:cNvSpPr/>
          <p:nvPr/>
        </p:nvSpPr>
        <p:spPr>
          <a:xfrm>
            <a:off x="1447395" y="2425299"/>
            <a:ext cx="7519210" cy="496882"/>
          </a:xfrm>
          <a:prstGeom prst="round2DiagRect">
            <a:avLst>
              <a:gd name="adj1" fmla="val 50000"/>
              <a:gd name="adj2" fmla="val 0"/>
            </a:avLst>
          </a:prstGeom>
          <a:noFill/>
          <a:ln>
            <a:solidFill>
              <a:srgbClr val="8B8D8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rabicPeriod"/>
            </a:pPr>
            <a:r>
              <a:rPr lang="es-PE" sz="2000" dirty="0">
                <a:solidFill>
                  <a:srgbClr val="8B8D8E"/>
                </a:solidFill>
                <a:latin typeface="Foco" panose="020B0504050202020203" pitchFamily="34" charset="0"/>
              </a:rPr>
              <a:t>Conceptos generales Accidentes Colectivos</a:t>
            </a:r>
          </a:p>
        </p:txBody>
      </p:sp>
      <p:sp>
        <p:nvSpPr>
          <p:cNvPr id="5" name="Rectángulo: esquinas diagonales redondeadas 4">
            <a:extLst>
              <a:ext uri="{FF2B5EF4-FFF2-40B4-BE49-F238E27FC236}">
                <a16:creationId xmlns:a16="http://schemas.microsoft.com/office/drawing/2014/main" id="{A1C3E5B4-DA89-6184-C817-371CC19E65BF}"/>
              </a:ext>
            </a:extLst>
          </p:cNvPr>
          <p:cNvSpPr/>
          <p:nvPr/>
        </p:nvSpPr>
        <p:spPr>
          <a:xfrm>
            <a:off x="1802995" y="3094695"/>
            <a:ext cx="7519210" cy="496882"/>
          </a:xfrm>
          <a:prstGeom prst="round2DiagRect">
            <a:avLst>
              <a:gd name="adj1" fmla="val 50000"/>
              <a:gd name="adj2" fmla="val 0"/>
            </a:avLst>
          </a:prstGeom>
          <a:noFill/>
          <a:ln>
            <a:solidFill>
              <a:srgbClr val="0099C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PE" sz="2000">
                <a:solidFill>
                  <a:srgbClr val="0099CC"/>
                </a:solidFill>
                <a:latin typeface="Foco" panose="020B0504050202020203" pitchFamily="34" charset="0"/>
              </a:rPr>
              <a:t>2. Nueva herramienta digital</a:t>
            </a:r>
          </a:p>
        </p:txBody>
      </p:sp>
      <p:sp>
        <p:nvSpPr>
          <p:cNvPr id="6" name="Rectángulo: esquinas diagonales redondeadas 5">
            <a:extLst>
              <a:ext uri="{FF2B5EF4-FFF2-40B4-BE49-F238E27FC236}">
                <a16:creationId xmlns:a16="http://schemas.microsoft.com/office/drawing/2014/main" id="{AF0F87D4-1374-04BC-6E56-989817AA82E2}"/>
              </a:ext>
            </a:extLst>
          </p:cNvPr>
          <p:cNvSpPr/>
          <p:nvPr/>
        </p:nvSpPr>
        <p:spPr>
          <a:xfrm>
            <a:off x="2285595" y="3760620"/>
            <a:ext cx="7519210" cy="496882"/>
          </a:xfrm>
          <a:prstGeom prst="round2DiagRect">
            <a:avLst>
              <a:gd name="adj1" fmla="val 50000"/>
              <a:gd name="adj2" fmla="val 0"/>
            </a:avLst>
          </a:prstGeom>
          <a:noFill/>
          <a:ln>
            <a:solidFill>
              <a:srgbClr val="3CAD4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PE" sz="2000">
                <a:solidFill>
                  <a:srgbClr val="3CAD4C"/>
                </a:solidFill>
                <a:latin typeface="Foco" panose="020B0504050202020203" pitchFamily="34" charset="0"/>
              </a:rPr>
              <a:t>3. Atención de siniestros</a:t>
            </a:r>
          </a:p>
        </p:txBody>
      </p:sp>
      <p:sp>
        <p:nvSpPr>
          <p:cNvPr id="7" name="Rectángulo: esquinas diagonales redondeadas 6">
            <a:extLst>
              <a:ext uri="{FF2B5EF4-FFF2-40B4-BE49-F238E27FC236}">
                <a16:creationId xmlns:a16="http://schemas.microsoft.com/office/drawing/2014/main" id="{27B20914-5DDB-20BA-88EA-0AA1573694D6}"/>
              </a:ext>
            </a:extLst>
          </p:cNvPr>
          <p:cNvSpPr/>
          <p:nvPr/>
        </p:nvSpPr>
        <p:spPr>
          <a:xfrm>
            <a:off x="2782714" y="4438719"/>
            <a:ext cx="7519210" cy="496882"/>
          </a:xfrm>
          <a:prstGeom prst="round2DiagRect">
            <a:avLst>
              <a:gd name="adj1" fmla="val 50000"/>
              <a:gd name="adj2" fmla="val 0"/>
            </a:avLst>
          </a:prstGeom>
          <a:noFill/>
          <a:ln>
            <a:solidFill>
              <a:srgbClr val="E768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PE" sz="2000" dirty="0">
                <a:solidFill>
                  <a:srgbClr val="E76829"/>
                </a:solidFill>
                <a:latin typeface="Foco" panose="020B0504050202020203" pitchFamily="34" charset="0"/>
              </a:rPr>
              <a:t>4. </a:t>
            </a:r>
            <a:r>
              <a:rPr lang="es-PE" sz="2000" dirty="0" err="1">
                <a:solidFill>
                  <a:srgbClr val="E76829"/>
                </a:solidFill>
                <a:latin typeface="Foco" panose="020B0504050202020203" pitchFamily="34" charset="0"/>
              </a:rPr>
              <a:t>Kahoot</a:t>
            </a:r>
            <a:endParaRPr lang="es-PE" sz="2000" dirty="0">
              <a:solidFill>
                <a:srgbClr val="E76829"/>
              </a:solidFill>
              <a:latin typeface="Foco" panose="020B0504050202020203" pitchFamily="34" charset="0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48F1B25C-26B9-8126-125E-029CCE4CEB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1565"/>
            <a:ext cx="12192000" cy="91798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7304CA44-A9B9-BC9E-CF6D-234E49FB5C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400" y="6624640"/>
            <a:ext cx="9360000" cy="7047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145D7D0-D14D-D60E-CE9F-DE706DC655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3426" y="6290991"/>
            <a:ext cx="2584679" cy="496882"/>
          </a:xfrm>
          <a:prstGeom prst="rect">
            <a:avLst/>
          </a:prstGeom>
        </p:spPr>
      </p:pic>
      <p:sp>
        <p:nvSpPr>
          <p:cNvPr id="9" name="Round Single Corner Rectangle 3">
            <a:extLst>
              <a:ext uri="{FF2B5EF4-FFF2-40B4-BE49-F238E27FC236}">
                <a16:creationId xmlns:a16="http://schemas.microsoft.com/office/drawing/2014/main" id="{D1CEBB9D-65FA-6A98-AE5A-90373FA50AE5}"/>
              </a:ext>
            </a:extLst>
          </p:cNvPr>
          <p:cNvSpPr/>
          <p:nvPr/>
        </p:nvSpPr>
        <p:spPr>
          <a:xfrm rot="16200000" flipH="1" flipV="1">
            <a:off x="5519001" y="-5147046"/>
            <a:ext cx="900000" cy="11937999"/>
          </a:xfrm>
          <a:prstGeom prst="round1Rect">
            <a:avLst>
              <a:gd name="adj" fmla="val 50000"/>
            </a:avLst>
          </a:prstGeom>
          <a:solidFill>
            <a:srgbClr val="0069A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oco"/>
              <a:ea typeface="+mn-ea"/>
              <a:cs typeface="+mn-c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5301B104-D07D-0C99-F066-AF80932A0758}"/>
              </a:ext>
            </a:extLst>
          </p:cNvPr>
          <p:cNvSpPr txBox="1"/>
          <p:nvPr/>
        </p:nvSpPr>
        <p:spPr>
          <a:xfrm>
            <a:off x="430989" y="452621"/>
            <a:ext cx="187487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s-ES" sz="4200" b="1" dirty="0">
                <a:solidFill>
                  <a:schemeClr val="bg1"/>
                </a:solidFill>
                <a:latin typeface="Foco"/>
              </a:rPr>
              <a:t>Agenda</a:t>
            </a:r>
            <a:endParaRPr kumimoji="0" lang="es-PE" sz="4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oc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3002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1BC054-5315-8008-9A64-6B695DC18C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74323A4-3656-37B7-BAD0-AE562C3065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9795"/>
          <a:stretch/>
        </p:blipFill>
        <p:spPr>
          <a:xfrm>
            <a:off x="9561312" y="1130845"/>
            <a:ext cx="2630688" cy="3255546"/>
          </a:xfrm>
          <a:prstGeom prst="rect">
            <a:avLst/>
          </a:prstGeom>
        </p:spPr>
      </p:pic>
      <p:sp>
        <p:nvSpPr>
          <p:cNvPr id="23" name="Elipse 22">
            <a:extLst>
              <a:ext uri="{FF2B5EF4-FFF2-40B4-BE49-F238E27FC236}">
                <a16:creationId xmlns:a16="http://schemas.microsoft.com/office/drawing/2014/main" id="{2D7A6EC6-68B8-3EE2-55E2-7318496DB9F0}"/>
              </a:ext>
            </a:extLst>
          </p:cNvPr>
          <p:cNvSpPr/>
          <p:nvPr/>
        </p:nvSpPr>
        <p:spPr>
          <a:xfrm>
            <a:off x="8053799" y="2360320"/>
            <a:ext cx="3277792" cy="3251061"/>
          </a:xfrm>
          <a:prstGeom prst="ellipse">
            <a:avLst/>
          </a:prstGeom>
          <a:solidFill>
            <a:srgbClr val="3CAD4C"/>
          </a:solidFill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A26BD954-EA8D-C340-08F2-4C383970B49B}"/>
              </a:ext>
            </a:extLst>
          </p:cNvPr>
          <p:cNvSpPr/>
          <p:nvPr/>
        </p:nvSpPr>
        <p:spPr>
          <a:xfrm>
            <a:off x="0" y="2185986"/>
            <a:ext cx="12192000" cy="2486025"/>
          </a:xfrm>
          <a:prstGeom prst="rect">
            <a:avLst/>
          </a:prstGeom>
          <a:solidFill>
            <a:srgbClr val="8B8D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9F1E571A-FEE9-0659-7EF8-50CF734A01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41565"/>
            <a:ext cx="12192000" cy="91798"/>
          </a:xfrm>
          <a:prstGeom prst="rect">
            <a:avLst/>
          </a:prstGeom>
        </p:spPr>
      </p:pic>
      <p:sp>
        <p:nvSpPr>
          <p:cNvPr id="17" name="Elipse 16">
            <a:extLst>
              <a:ext uri="{FF2B5EF4-FFF2-40B4-BE49-F238E27FC236}">
                <a16:creationId xmlns:a16="http://schemas.microsoft.com/office/drawing/2014/main" id="{0CCCA73B-97A6-5AB0-6944-6237826FA7F1}"/>
              </a:ext>
            </a:extLst>
          </p:cNvPr>
          <p:cNvSpPr/>
          <p:nvPr/>
        </p:nvSpPr>
        <p:spPr>
          <a:xfrm>
            <a:off x="570904" y="730389"/>
            <a:ext cx="5563196" cy="5378171"/>
          </a:xfrm>
          <a:prstGeom prst="ellipse">
            <a:avLst/>
          </a:prstGeom>
          <a:solidFill>
            <a:srgbClr val="8B8D8E"/>
          </a:solidFill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25" name="Grupo 24">
            <a:extLst>
              <a:ext uri="{FF2B5EF4-FFF2-40B4-BE49-F238E27FC236}">
                <a16:creationId xmlns:a16="http://schemas.microsoft.com/office/drawing/2014/main" id="{C248B4DD-37B0-5734-A4FD-14455DD0FD88}"/>
              </a:ext>
            </a:extLst>
          </p:cNvPr>
          <p:cNvGrpSpPr/>
          <p:nvPr/>
        </p:nvGrpSpPr>
        <p:grpSpPr>
          <a:xfrm>
            <a:off x="6824637" y="2891729"/>
            <a:ext cx="4543493" cy="1055490"/>
            <a:chOff x="6705004" y="2901786"/>
            <a:chExt cx="4543493" cy="1055490"/>
          </a:xfrm>
        </p:grpSpPr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4E5B8725-03FB-9F1F-086E-9FBD9DCB5829}"/>
                </a:ext>
              </a:extLst>
            </p:cNvPr>
            <p:cNvSpPr txBox="1"/>
            <p:nvPr/>
          </p:nvSpPr>
          <p:spPr>
            <a:xfrm>
              <a:off x="6705004" y="2901786"/>
              <a:ext cx="4120743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E" sz="4400" b="1">
                  <a:solidFill>
                    <a:schemeClr val="bg1"/>
                  </a:solidFill>
                  <a:latin typeface="Foco"/>
                </a:rPr>
                <a:t>Diego Escobar</a:t>
              </a: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73B4FFFB-CB17-8CA7-A2A8-127AA8BD25AB}"/>
                </a:ext>
              </a:extLst>
            </p:cNvPr>
            <p:cNvSpPr txBox="1"/>
            <p:nvPr/>
          </p:nvSpPr>
          <p:spPr>
            <a:xfrm>
              <a:off x="6788109" y="3557166"/>
              <a:ext cx="446038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PE" sz="2000" err="1">
                  <a:solidFill>
                    <a:schemeClr val="bg1"/>
                  </a:solidFill>
                  <a:latin typeface="Foco light"/>
                </a:rPr>
                <a:t>Product</a:t>
              </a:r>
              <a:r>
                <a:rPr lang="es-PE" sz="2000">
                  <a:solidFill>
                    <a:schemeClr val="bg1"/>
                  </a:solidFill>
                  <a:latin typeface="Foco light"/>
                </a:rPr>
                <a:t> </a:t>
              </a:r>
              <a:r>
                <a:rPr lang="es-PE" sz="2000" err="1">
                  <a:solidFill>
                    <a:schemeClr val="bg1"/>
                  </a:solidFill>
                  <a:latin typeface="Foco light"/>
                </a:rPr>
                <a:t>Owner</a:t>
              </a:r>
              <a:r>
                <a:rPr lang="es-PE" sz="2000">
                  <a:solidFill>
                    <a:schemeClr val="bg1"/>
                  </a:solidFill>
                  <a:latin typeface="Foco light"/>
                </a:rPr>
                <a:t> de Accidentes Personales</a:t>
              </a:r>
            </a:p>
          </p:txBody>
        </p:sp>
      </p:grpSp>
      <p:pic>
        <p:nvPicPr>
          <p:cNvPr id="26" name="Imagen 25">
            <a:extLst>
              <a:ext uri="{FF2B5EF4-FFF2-40B4-BE49-F238E27FC236}">
                <a16:creationId xmlns:a16="http://schemas.microsoft.com/office/drawing/2014/main" id="{464A2845-0FC3-D1E5-92CC-41396EDF16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5400" y="6624640"/>
            <a:ext cx="9360000" cy="70474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37283E2C-8A49-46F8-E72B-43C98707EB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63426" y="6290991"/>
            <a:ext cx="2584679" cy="496882"/>
          </a:xfrm>
          <a:prstGeom prst="rect">
            <a:avLst/>
          </a:prstGeom>
        </p:spPr>
      </p:pic>
      <p:pic>
        <p:nvPicPr>
          <p:cNvPr id="4" name="Imagen 3" descr="Una persona en traje posando para fotografia&#10;&#10;El contenido generado por IA puede ser incorrecto.">
            <a:extLst>
              <a:ext uri="{FF2B5EF4-FFF2-40B4-BE49-F238E27FC236}">
                <a16:creationId xmlns:a16="http://schemas.microsoft.com/office/drawing/2014/main" id="{EF1D64FB-9756-0D93-1D2E-01DAB46251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6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782" t="4752" r="9862" b="50000"/>
          <a:stretch>
            <a:fillRect/>
          </a:stretch>
        </p:blipFill>
        <p:spPr>
          <a:xfrm>
            <a:off x="765710" y="889691"/>
            <a:ext cx="5099077" cy="5059565"/>
          </a:xfrm>
          <a:prstGeom prst="ellipse">
            <a:avLst/>
          </a:prstGeom>
          <a:ln w="63500" cap="rnd">
            <a:noFill/>
          </a:ln>
          <a:effectLst>
            <a:softEdge rad="0"/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020320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4DB4F237-70C9-EDEA-BA92-45760DF59B0F}"/>
              </a:ext>
            </a:extLst>
          </p:cNvPr>
          <p:cNvGrpSpPr/>
          <p:nvPr/>
        </p:nvGrpSpPr>
        <p:grpSpPr>
          <a:xfrm flipH="1">
            <a:off x="1999" y="978445"/>
            <a:ext cx="3896901" cy="4632936"/>
            <a:chOff x="3278599" y="978445"/>
            <a:chExt cx="3896901" cy="4632936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C89B1BA0-15C9-56A2-0CE1-656A1344D0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19795"/>
            <a:stretch/>
          </p:blipFill>
          <p:spPr>
            <a:xfrm>
              <a:off x="4544812" y="978445"/>
              <a:ext cx="2630688" cy="3255546"/>
            </a:xfrm>
            <a:prstGeom prst="rect">
              <a:avLst/>
            </a:prstGeom>
          </p:spPr>
        </p:pic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184470D1-6B35-683C-8AB2-2422236D41DF}"/>
                </a:ext>
              </a:extLst>
            </p:cNvPr>
            <p:cNvSpPr/>
            <p:nvPr/>
          </p:nvSpPr>
          <p:spPr>
            <a:xfrm>
              <a:off x="3278599" y="2360320"/>
              <a:ext cx="3277792" cy="3251061"/>
            </a:xfrm>
            <a:prstGeom prst="ellipse">
              <a:avLst/>
            </a:prstGeom>
            <a:solidFill>
              <a:srgbClr val="3CAD4C"/>
            </a:solidFill>
            <a:ln w="762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pic>
        <p:nvPicPr>
          <p:cNvPr id="15" name="Imagen 14">
            <a:extLst>
              <a:ext uri="{FF2B5EF4-FFF2-40B4-BE49-F238E27FC236}">
                <a16:creationId xmlns:a16="http://schemas.microsoft.com/office/drawing/2014/main" id="{48F1B25C-26B9-8126-125E-029CCE4CEB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1565"/>
            <a:ext cx="12192000" cy="91798"/>
          </a:xfrm>
          <a:prstGeom prst="rect">
            <a:avLst/>
          </a:prstGeom>
        </p:spPr>
      </p:pic>
      <p:sp>
        <p:nvSpPr>
          <p:cNvPr id="6" name="Rectángulo: esquinas diagonales redondeadas 5">
            <a:extLst>
              <a:ext uri="{FF2B5EF4-FFF2-40B4-BE49-F238E27FC236}">
                <a16:creationId xmlns:a16="http://schemas.microsoft.com/office/drawing/2014/main" id="{6B043DE3-E793-3834-5F9E-2C8E1CB4C4E1}"/>
              </a:ext>
            </a:extLst>
          </p:cNvPr>
          <p:cNvSpPr/>
          <p:nvPr/>
        </p:nvSpPr>
        <p:spPr>
          <a:xfrm>
            <a:off x="0" y="2185986"/>
            <a:ext cx="7912100" cy="201680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8B8D8E"/>
          </a:solidFill>
          <a:ln>
            <a:solidFill>
              <a:srgbClr val="8B8D8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42925" indent="-457200"/>
            <a:r>
              <a:rPr lang="es-PE" sz="32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Foco" panose="020B0504050202020203" pitchFamily="34" charset="0"/>
              </a:rPr>
              <a:t>1. Productos de Accidentes Grupales</a:t>
            </a:r>
          </a:p>
        </p:txBody>
      </p:sp>
      <p:pic>
        <p:nvPicPr>
          <p:cNvPr id="9" name="Imagen 8" descr="Imagen que contiene persona, hombre, interior, parado&#10;&#10;Descripción generada automáticamente">
            <a:extLst>
              <a:ext uri="{FF2B5EF4-FFF2-40B4-BE49-F238E27FC236}">
                <a16:creationId xmlns:a16="http://schemas.microsoft.com/office/drawing/2014/main" id="{BEBE4F76-9F51-B1F3-49B5-B792A8D2F28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32" t="2822" r="4943" b="3220"/>
          <a:stretch/>
        </p:blipFill>
        <p:spPr>
          <a:xfrm>
            <a:off x="7175500" y="683920"/>
            <a:ext cx="5160754" cy="5072706"/>
          </a:xfrm>
          <a:prstGeom prst="ellipse">
            <a:avLst/>
          </a:prstGeom>
          <a:ln>
            <a:solidFill>
              <a:srgbClr val="8B8D8E"/>
            </a:solidFill>
          </a:ln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861C9CDA-E0E2-2317-BCFE-D2EDC903C8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400" y="6624640"/>
            <a:ext cx="9360000" cy="7047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14F36F64-5349-C8A5-0B0F-EC5C3672B5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63426" y="6290991"/>
            <a:ext cx="2584679" cy="496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9709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C317CC-F192-44E7-B97F-BAD5141A14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eslizar ">
            <a:extLst>
              <a:ext uri="{FF2B5EF4-FFF2-40B4-BE49-F238E27FC236}">
                <a16:creationId xmlns:a16="http://schemas.microsoft.com/office/drawing/2014/main" id="{8CB6C4FE-0A7A-FA1F-3B4B-B575E8A6E5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118" y="2349543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8629DDD5-F0FD-B8DF-C594-F1A2B3A8C6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1565"/>
            <a:ext cx="12192000" cy="91798"/>
          </a:xfrm>
          <a:prstGeom prst="rect">
            <a:avLst/>
          </a:prstGeom>
        </p:spPr>
      </p:pic>
      <p:sp>
        <p:nvSpPr>
          <p:cNvPr id="2" name="Round Single Corner Rectangle 3">
            <a:extLst>
              <a:ext uri="{FF2B5EF4-FFF2-40B4-BE49-F238E27FC236}">
                <a16:creationId xmlns:a16="http://schemas.microsoft.com/office/drawing/2014/main" id="{15F44548-F432-0A43-448F-5DB41EBACDAA}"/>
              </a:ext>
            </a:extLst>
          </p:cNvPr>
          <p:cNvSpPr/>
          <p:nvPr/>
        </p:nvSpPr>
        <p:spPr>
          <a:xfrm rot="16200000" flipH="1" flipV="1">
            <a:off x="5519001" y="-5147046"/>
            <a:ext cx="900000" cy="11937999"/>
          </a:xfrm>
          <a:prstGeom prst="round1Rect">
            <a:avLst>
              <a:gd name="adj" fmla="val 50000"/>
            </a:avLst>
          </a:prstGeom>
          <a:solidFill>
            <a:srgbClr val="0069A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oco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2393651F-FD3C-0327-AD46-5B98D2730554}"/>
              </a:ext>
            </a:extLst>
          </p:cNvPr>
          <p:cNvSpPr txBox="1"/>
          <p:nvPr/>
        </p:nvSpPr>
        <p:spPr>
          <a:xfrm>
            <a:off x="430989" y="452621"/>
            <a:ext cx="510146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s-ES" sz="4200" b="1" dirty="0">
                <a:solidFill>
                  <a:schemeClr val="bg1"/>
                </a:solidFill>
                <a:latin typeface="Foco"/>
              </a:rPr>
              <a:t>Conceptos básicos</a:t>
            </a:r>
            <a:endParaRPr kumimoji="0" lang="es-PE" sz="4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oco"/>
              <a:ea typeface="+mn-ea"/>
              <a:cs typeface="+mn-cs"/>
            </a:endParaRPr>
          </a:p>
        </p:txBody>
      </p:sp>
      <p:sp>
        <p:nvSpPr>
          <p:cNvPr id="11" name="object 8">
            <a:extLst>
              <a:ext uri="{FF2B5EF4-FFF2-40B4-BE49-F238E27FC236}">
                <a16:creationId xmlns:a16="http://schemas.microsoft.com/office/drawing/2014/main" id="{09F1E1E4-8D12-F7B5-C282-2F0C60EB619E}"/>
              </a:ext>
            </a:extLst>
          </p:cNvPr>
          <p:cNvSpPr txBox="1"/>
          <p:nvPr/>
        </p:nvSpPr>
        <p:spPr>
          <a:xfrm>
            <a:off x="488952" y="1545021"/>
            <a:ext cx="5021243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>
            <a:defPPr>
              <a:defRPr lang="es-PE"/>
            </a:defPPr>
            <a:lvl1pPr marL="0" marR="0" lvl="0" indent="1270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-5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Foco"/>
                <a:ea typeface="Foco"/>
                <a:cs typeface="Foco"/>
              </a:defRPr>
            </a:lvl1pPr>
          </a:lstStyle>
          <a:p>
            <a:pPr marL="457200" marR="0" lvl="0" indent="-457200" algn="l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PE" sz="3200" b="1" i="0" u="none" strike="noStrike" kern="0" cap="none" spc="-5" normalizeH="0" baseline="0" noProof="0">
                <a:ln>
                  <a:noFill/>
                </a:ln>
                <a:solidFill>
                  <a:srgbClr val="0099CC"/>
                </a:solidFill>
                <a:effectLst/>
                <a:uLnTx/>
                <a:uFillTx/>
                <a:latin typeface="Foco" panose="020B0504050202020203" pitchFamily="34" charset="0"/>
                <a:sym typeface="Foco"/>
              </a:rPr>
              <a:t>Accidente Personal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D7E864B3-18C3-7933-EDBA-C18D5311CC3F}"/>
              </a:ext>
            </a:extLst>
          </p:cNvPr>
          <p:cNvSpPr txBox="1"/>
          <p:nvPr/>
        </p:nvSpPr>
        <p:spPr>
          <a:xfrm>
            <a:off x="2760412" y="2274257"/>
            <a:ext cx="853586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Foco" panose="020B0504050202020203" pitchFamily="34" charset="0"/>
              </a:rPr>
              <a:t>Toda lesión corporal producida por una acción imprevista, fortuita y/u ocasional, de una fuerza externa que obra súbitamente sobre la persona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Foco" panose="020B0504050202020203" pitchFamily="34" charset="0"/>
              </a:rPr>
              <a:t>independientemente de su voluntad y que pueda ser determinada por los médicos de una manera cierta.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0F08740A-A561-1D36-EF09-5FD01877D7A3}"/>
              </a:ext>
            </a:extLst>
          </p:cNvPr>
          <p:cNvSpPr txBox="1"/>
          <p:nvPr/>
        </p:nvSpPr>
        <p:spPr>
          <a:xfrm>
            <a:off x="2787283" y="3960063"/>
            <a:ext cx="850899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PE"/>
            </a:defPPr>
            <a:lvl1pPr algn="just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Foco" panose="020B0504050202020203" pitchFamily="34" charset="0"/>
              </a:defRPr>
            </a:lvl1pPr>
          </a:lstStyle>
          <a:p>
            <a:pPr>
              <a:defRPr/>
            </a:pPr>
            <a:r>
              <a:rPr lang="es-ES" b="1" kern="0">
                <a:solidFill>
                  <a:srgbClr val="E76829"/>
                </a:solidFill>
              </a:rPr>
              <a:t>¿Qué son los productos de Accidentes Grupales?</a:t>
            </a:r>
          </a:p>
          <a:p>
            <a:pPr>
              <a:defRPr/>
            </a:pPr>
            <a:endParaRPr lang="es-ES" b="1" kern="0">
              <a:solidFill>
                <a:srgbClr val="E76829"/>
              </a:solidFill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ES" kern="0">
                <a:solidFill>
                  <a:schemeClr val="tx1"/>
                </a:solidFill>
              </a:rPr>
              <a:t>Son seguros que brindan protección económica ante lesiones, invalidez o fallecimiento por accidente.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ES" kern="0">
                <a:solidFill>
                  <a:schemeClr val="tx1"/>
                </a:solidFill>
              </a:rPr>
              <a:t>Diseñados para cubrir riesgos imprevistos que afectan la integridad física del asegurado.</a:t>
            </a:r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1E5FB8C1-0F10-F362-CBFC-4A6B583535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400" y="6624640"/>
            <a:ext cx="9360000" cy="70474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B10F6C75-136C-8FCD-E2BD-76556A7F62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3426" y="6290991"/>
            <a:ext cx="2584679" cy="496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7541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624C15-14DC-039D-0548-A0F435B6E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7C7B484C-2942-55B7-956E-A8E8D18D90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1565"/>
            <a:ext cx="12192000" cy="91798"/>
          </a:xfrm>
          <a:prstGeom prst="rect">
            <a:avLst/>
          </a:prstGeom>
        </p:spPr>
      </p:pic>
      <p:sp>
        <p:nvSpPr>
          <p:cNvPr id="2" name="Round Single Corner Rectangle 3">
            <a:extLst>
              <a:ext uri="{FF2B5EF4-FFF2-40B4-BE49-F238E27FC236}">
                <a16:creationId xmlns:a16="http://schemas.microsoft.com/office/drawing/2014/main" id="{B346863E-4F70-7FC0-7D7A-32FAADC97347}"/>
              </a:ext>
            </a:extLst>
          </p:cNvPr>
          <p:cNvSpPr/>
          <p:nvPr/>
        </p:nvSpPr>
        <p:spPr>
          <a:xfrm rot="16200000" flipH="1" flipV="1">
            <a:off x="5519001" y="-5147046"/>
            <a:ext cx="900000" cy="11937999"/>
          </a:xfrm>
          <a:prstGeom prst="round1Rect">
            <a:avLst>
              <a:gd name="adj" fmla="val 50000"/>
            </a:avLst>
          </a:prstGeom>
          <a:solidFill>
            <a:srgbClr val="0069A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oco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067EE96-6DB8-8AFB-6D50-8DC029422B6E}"/>
              </a:ext>
            </a:extLst>
          </p:cNvPr>
          <p:cNvSpPr txBox="1"/>
          <p:nvPr/>
        </p:nvSpPr>
        <p:spPr>
          <a:xfrm>
            <a:off x="430989" y="452621"/>
            <a:ext cx="565789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s-ES" sz="4200" b="1">
                <a:solidFill>
                  <a:schemeClr val="bg1"/>
                </a:solidFill>
                <a:latin typeface="Foco"/>
              </a:rPr>
              <a:t>Productos de Accidentes</a:t>
            </a:r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792317CC-CB77-162D-34F3-016BC8C6EC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400" y="6624640"/>
            <a:ext cx="9360000" cy="70474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7CDC05E7-A396-F1DE-F26D-A1DC1E0EB0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3426" y="6290991"/>
            <a:ext cx="2584679" cy="496882"/>
          </a:xfrm>
          <a:prstGeom prst="rect">
            <a:avLst/>
          </a:prstGeom>
        </p:spPr>
      </p:pic>
      <p:sp>
        <p:nvSpPr>
          <p:cNvPr id="23" name="object 8">
            <a:extLst>
              <a:ext uri="{FF2B5EF4-FFF2-40B4-BE49-F238E27FC236}">
                <a16:creationId xmlns:a16="http://schemas.microsoft.com/office/drawing/2014/main" id="{3C3D4F56-6F21-B634-1F28-FF4FFE045DFC}"/>
              </a:ext>
            </a:extLst>
          </p:cNvPr>
          <p:cNvSpPr txBox="1"/>
          <p:nvPr/>
        </p:nvSpPr>
        <p:spPr>
          <a:xfrm>
            <a:off x="488952" y="1545021"/>
            <a:ext cx="8445498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defPPr>
              <a:defRPr lang="es-PE"/>
            </a:defPPr>
            <a:lvl1pPr marL="0" marR="0" lvl="0" indent="1270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-5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Foco"/>
                <a:ea typeface="Foco"/>
                <a:cs typeface="Foco"/>
              </a:defRPr>
            </a:lvl1pPr>
          </a:lstStyle>
          <a:p>
            <a:pPr marL="457200" marR="0" lvl="0" indent="-457200" algn="l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PE" b="1" i="0" u="none" strike="noStrike" kern="0" cap="none" spc="-5" normalizeH="0" baseline="0" noProof="0">
              <a:ln>
                <a:noFill/>
              </a:ln>
              <a:solidFill>
                <a:srgbClr val="0099CC"/>
              </a:solidFill>
              <a:effectLst/>
              <a:uLnTx/>
              <a:uFillTx/>
              <a:latin typeface="Foco" panose="020B0504050202020203" pitchFamily="34" charset="0"/>
              <a:sym typeface="Foco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ABD23A9E-DD2C-DDB9-5CD9-624154EB5062}"/>
              </a:ext>
            </a:extLst>
          </p:cNvPr>
          <p:cNvSpPr txBox="1"/>
          <p:nvPr/>
        </p:nvSpPr>
        <p:spPr>
          <a:xfrm>
            <a:off x="3251199" y="2253590"/>
            <a:ext cx="714102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PE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0" i="0" u="none" strike="noStrike" kern="0" cap="none" spc="0" normalizeH="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Foco" panose="020B0504050202020203" pitchFamily="34" charset="0"/>
              </a:defRPr>
            </a:lvl1pPr>
          </a:lstStyle>
          <a:p>
            <a:r>
              <a:rPr lang="es-ES">
                <a:solidFill>
                  <a:schemeClr val="tx1"/>
                </a:solidFill>
              </a:rPr>
              <a:t>Protege a los empleados de las empresas y/o grupo de personas que realizan cualquier tipo de actividad en común, frente a un accidente.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C2893C69-FB33-1CC9-C4CB-2FA67F0AC948}"/>
              </a:ext>
            </a:extLst>
          </p:cNvPr>
          <p:cNvSpPr txBox="1"/>
          <p:nvPr/>
        </p:nvSpPr>
        <p:spPr>
          <a:xfrm>
            <a:off x="3251198" y="3965660"/>
            <a:ext cx="714102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PE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0" i="0" u="none" strike="noStrike" kern="0" cap="none" spc="0" normalizeH="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Foco" panose="020B0504050202020203" pitchFamily="34" charset="0"/>
              </a:defRPr>
            </a:lvl1pPr>
          </a:lstStyle>
          <a:p>
            <a:r>
              <a:rPr lang="es-ES">
                <a:solidFill>
                  <a:schemeClr val="tx1"/>
                </a:solidFill>
              </a:rPr>
              <a:t>Protege a una persona contra el riesgo de accidentes en cualquier tipo de actividad.</a:t>
            </a:r>
          </a:p>
        </p:txBody>
      </p:sp>
      <p:sp>
        <p:nvSpPr>
          <p:cNvPr id="38" name="Rectángulo: esquinas redondeadas 37">
            <a:extLst>
              <a:ext uri="{FF2B5EF4-FFF2-40B4-BE49-F238E27FC236}">
                <a16:creationId xmlns:a16="http://schemas.microsoft.com/office/drawing/2014/main" id="{DCB95ED7-1D44-69D0-4165-A1364BD9AD0D}"/>
              </a:ext>
            </a:extLst>
          </p:cNvPr>
          <p:cNvSpPr/>
          <p:nvPr/>
        </p:nvSpPr>
        <p:spPr>
          <a:xfrm>
            <a:off x="857092" y="2245412"/>
            <a:ext cx="2074794" cy="1025183"/>
          </a:xfrm>
          <a:prstGeom prst="roundRect">
            <a:avLst/>
          </a:prstGeom>
          <a:solidFill>
            <a:srgbClr val="E7682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000" b="1" dirty="0">
                <a:latin typeface="Foco" panose="020B0504050202020203"/>
                <a:cs typeface="Arial" panose="020B0604020202020204" pitchFamily="34" charset="0"/>
              </a:rPr>
              <a:t>Accidentes Colectivos (ACCO)</a:t>
            </a:r>
          </a:p>
        </p:txBody>
      </p:sp>
      <p:sp>
        <p:nvSpPr>
          <p:cNvPr id="40" name="Rectángulo: esquinas redondeadas 39">
            <a:extLst>
              <a:ext uri="{FF2B5EF4-FFF2-40B4-BE49-F238E27FC236}">
                <a16:creationId xmlns:a16="http://schemas.microsoft.com/office/drawing/2014/main" id="{36D8B1A5-4FAF-5DA0-8A30-51B5D159E01F}"/>
              </a:ext>
            </a:extLst>
          </p:cNvPr>
          <p:cNvSpPr/>
          <p:nvPr/>
        </p:nvSpPr>
        <p:spPr>
          <a:xfrm>
            <a:off x="857093" y="3764889"/>
            <a:ext cx="2074792" cy="1025183"/>
          </a:xfrm>
          <a:prstGeom prst="roundRect">
            <a:avLst/>
          </a:prstGeom>
          <a:solidFill>
            <a:srgbClr val="8B8D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000" b="1">
                <a:latin typeface="Foco" panose="020B0504050202020203"/>
                <a:cs typeface="Arial" panose="020B0604020202020204" pitchFamily="34" charset="0"/>
              </a:rPr>
              <a:t>Accidente Individual (ACCI)</a:t>
            </a:r>
          </a:p>
        </p:txBody>
      </p:sp>
    </p:spTree>
    <p:extLst>
      <p:ext uri="{BB962C8B-B14F-4D97-AF65-F5344CB8AC3E}">
        <p14:creationId xmlns:p14="http://schemas.microsoft.com/office/powerpoint/2010/main" val="38921996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35346D-E27F-AF74-DE55-B8B42FC25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CAF022C6-1011-2EFF-9E80-2CF164E6F2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1565"/>
            <a:ext cx="12192000" cy="91798"/>
          </a:xfrm>
          <a:prstGeom prst="rect">
            <a:avLst/>
          </a:prstGeom>
        </p:spPr>
      </p:pic>
      <p:sp>
        <p:nvSpPr>
          <p:cNvPr id="2" name="Round Single Corner Rectangle 3">
            <a:extLst>
              <a:ext uri="{FF2B5EF4-FFF2-40B4-BE49-F238E27FC236}">
                <a16:creationId xmlns:a16="http://schemas.microsoft.com/office/drawing/2014/main" id="{15F7DEDC-688C-35C4-678B-2AAE86C2E8AE}"/>
              </a:ext>
            </a:extLst>
          </p:cNvPr>
          <p:cNvSpPr/>
          <p:nvPr/>
        </p:nvSpPr>
        <p:spPr>
          <a:xfrm rot="16200000" flipH="1" flipV="1">
            <a:off x="5519001" y="-5147046"/>
            <a:ext cx="900000" cy="11937999"/>
          </a:xfrm>
          <a:prstGeom prst="round1Rect">
            <a:avLst>
              <a:gd name="adj" fmla="val 50000"/>
            </a:avLst>
          </a:prstGeom>
          <a:solidFill>
            <a:srgbClr val="0069A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oco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B73F0C9-C072-08CF-06E1-D8803F2536AC}"/>
              </a:ext>
            </a:extLst>
          </p:cNvPr>
          <p:cNvSpPr txBox="1"/>
          <p:nvPr/>
        </p:nvSpPr>
        <p:spPr>
          <a:xfrm>
            <a:off x="430989" y="452621"/>
            <a:ext cx="552388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s-ES" sz="4200" b="1">
                <a:solidFill>
                  <a:schemeClr val="bg1"/>
                </a:solidFill>
                <a:latin typeface="Foco"/>
              </a:rPr>
              <a:t>Subproductos ACCO</a:t>
            </a: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393A86B3-14AF-A00F-A193-8F541C855F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9245" y="6323982"/>
            <a:ext cx="2584679" cy="496882"/>
          </a:xfrm>
          <a:prstGeom prst="rect">
            <a:avLst/>
          </a:prstGeom>
        </p:spPr>
      </p:pic>
      <p:sp>
        <p:nvSpPr>
          <p:cNvPr id="26" name="Rectángulo: esquinas redondeadas 25">
            <a:extLst>
              <a:ext uri="{FF2B5EF4-FFF2-40B4-BE49-F238E27FC236}">
                <a16:creationId xmlns:a16="http://schemas.microsoft.com/office/drawing/2014/main" id="{161F205E-BB39-3A57-091C-29E987B09ADC}"/>
              </a:ext>
            </a:extLst>
          </p:cNvPr>
          <p:cNvSpPr/>
          <p:nvPr/>
        </p:nvSpPr>
        <p:spPr>
          <a:xfrm>
            <a:off x="1771857" y="1660681"/>
            <a:ext cx="1547606" cy="962516"/>
          </a:xfrm>
          <a:prstGeom prst="roundRect">
            <a:avLst/>
          </a:prstGeom>
          <a:solidFill>
            <a:srgbClr val="E7682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b="1">
                <a:latin typeface="Arial" panose="020B0604020202020204" pitchFamily="34" charset="0"/>
                <a:cs typeface="Arial" panose="020B0604020202020204" pitchFamily="34" charset="0"/>
              </a:rPr>
              <a:t>ACCO Suma Fija</a:t>
            </a:r>
          </a:p>
        </p:txBody>
      </p:sp>
      <p:sp>
        <p:nvSpPr>
          <p:cNvPr id="30" name="Rectángulo: esquinas redondeadas 29">
            <a:extLst>
              <a:ext uri="{FF2B5EF4-FFF2-40B4-BE49-F238E27FC236}">
                <a16:creationId xmlns:a16="http://schemas.microsoft.com/office/drawing/2014/main" id="{59AD6CC6-FD21-2489-D5C0-941A88A0AE09}"/>
              </a:ext>
            </a:extLst>
          </p:cNvPr>
          <p:cNvSpPr/>
          <p:nvPr/>
        </p:nvSpPr>
        <p:spPr>
          <a:xfrm>
            <a:off x="1771857" y="3377832"/>
            <a:ext cx="1547606" cy="962516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b="1">
                <a:latin typeface="Arial" panose="020B0604020202020204" pitchFamily="34" charset="0"/>
                <a:cs typeface="Arial" panose="020B0604020202020204" pitchFamily="34" charset="0"/>
              </a:rPr>
              <a:t>ACCO Tripulantes</a:t>
            </a:r>
          </a:p>
        </p:txBody>
      </p:sp>
      <p:sp>
        <p:nvSpPr>
          <p:cNvPr id="31" name="Rectángulo: esquinas redondeadas 30">
            <a:extLst>
              <a:ext uri="{FF2B5EF4-FFF2-40B4-BE49-F238E27FC236}">
                <a16:creationId xmlns:a16="http://schemas.microsoft.com/office/drawing/2014/main" id="{B4F2FAFE-6FCB-F55E-A327-39BF7293B8A6}"/>
              </a:ext>
            </a:extLst>
          </p:cNvPr>
          <p:cNvSpPr/>
          <p:nvPr/>
        </p:nvSpPr>
        <p:spPr>
          <a:xfrm>
            <a:off x="1771857" y="5085771"/>
            <a:ext cx="1476984" cy="962516"/>
          </a:xfrm>
          <a:prstGeom prst="roundRect">
            <a:avLst/>
          </a:prstGeom>
          <a:solidFill>
            <a:srgbClr val="0099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b="1">
                <a:latin typeface="Foco" panose="020B0504050202020203"/>
                <a:cs typeface="Arial" panose="020B0604020202020204" pitchFamily="34" charset="0"/>
              </a:rPr>
              <a:t>ACCO Aforo</a:t>
            </a:r>
          </a:p>
        </p:txBody>
      </p:sp>
      <p:sp>
        <p:nvSpPr>
          <p:cNvPr id="32" name="Rectángulo: esquinas redondeadas 31">
            <a:extLst>
              <a:ext uri="{FF2B5EF4-FFF2-40B4-BE49-F238E27FC236}">
                <a16:creationId xmlns:a16="http://schemas.microsoft.com/office/drawing/2014/main" id="{5ED00568-6564-D716-0963-ADE7A46C7D4B}"/>
              </a:ext>
            </a:extLst>
          </p:cNvPr>
          <p:cNvSpPr/>
          <p:nvPr/>
        </p:nvSpPr>
        <p:spPr>
          <a:xfrm>
            <a:off x="7752396" y="4102447"/>
            <a:ext cx="1535053" cy="911504"/>
          </a:xfrm>
          <a:prstGeom prst="roundRect">
            <a:avLst/>
          </a:prstGeom>
          <a:solidFill>
            <a:srgbClr val="0069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b="1">
                <a:latin typeface="Arial" panose="020B0604020202020204" pitchFamily="34" charset="0"/>
                <a:cs typeface="Arial" panose="020B0604020202020204" pitchFamily="34" charset="0"/>
              </a:rPr>
              <a:t>ACCO Eventos</a:t>
            </a:r>
          </a:p>
        </p:txBody>
      </p:sp>
      <p:sp>
        <p:nvSpPr>
          <p:cNvPr id="34" name="Rectángulo: esquinas redondeadas 33">
            <a:extLst>
              <a:ext uri="{FF2B5EF4-FFF2-40B4-BE49-F238E27FC236}">
                <a16:creationId xmlns:a16="http://schemas.microsoft.com/office/drawing/2014/main" id="{9752EE26-F125-E530-C017-297699DB9E7B}"/>
              </a:ext>
            </a:extLst>
          </p:cNvPr>
          <p:cNvSpPr/>
          <p:nvPr/>
        </p:nvSpPr>
        <p:spPr>
          <a:xfrm>
            <a:off x="7752397" y="2413414"/>
            <a:ext cx="1535054" cy="900001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b="1">
                <a:latin typeface="Arial" panose="020B0604020202020204" pitchFamily="34" charset="0"/>
                <a:cs typeface="Arial" panose="020B0604020202020204" pitchFamily="34" charset="0"/>
              </a:rPr>
              <a:t>ACCO Ocupantes</a:t>
            </a:r>
          </a:p>
        </p:txBody>
      </p:sp>
      <p:pic>
        <p:nvPicPr>
          <p:cNvPr id="2050" name="Picture 2" descr="Trabajadores examinando la obra">
            <a:hlinkClick r:id="rId5"/>
            <a:extLst>
              <a:ext uri="{FF2B5EF4-FFF2-40B4-BE49-F238E27FC236}">
                <a16:creationId xmlns:a16="http://schemas.microsoft.com/office/drawing/2014/main" id="{422D8E8B-D7DC-9025-261C-E6310E2C84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461" y="1628380"/>
            <a:ext cx="1462280" cy="1080000"/>
          </a:xfrm>
          <a:prstGeom prst="ellipse">
            <a:avLst/>
          </a:prstGeom>
          <a:ln w="38100">
            <a:solidFill>
              <a:srgbClr val="0099CC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SpPr/>
          <p:nvPr/>
        </p:nvSpPr>
        <p:spPr>
          <a:xfrm>
            <a:off x="3398934" y="1503665"/>
            <a:ext cx="2481337" cy="1307158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Protege a trabajadores con indemnización fija en caso de muerte accidental o invalidez permanente.</a:t>
            </a:r>
          </a:p>
        </p:txBody>
      </p:sp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id="{00000000-0008-0000-0000-00000E000000}"/>
              </a:ext>
            </a:extLst>
          </p:cNvPr>
          <p:cNvSpPr/>
          <p:nvPr/>
        </p:nvSpPr>
        <p:spPr>
          <a:xfrm>
            <a:off x="3398934" y="3225435"/>
            <a:ext cx="2481337" cy="1307158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Cobertura exclusiva para conductores y tripulación de vehículos (autos, embarcaciones, camiones).</a:t>
            </a:r>
            <a:endParaRPr lang="es-PE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id="{00000000-0008-0000-0000-000022000000}"/>
              </a:ext>
            </a:extLst>
          </p:cNvPr>
          <p:cNvSpPr/>
          <p:nvPr/>
        </p:nvSpPr>
        <p:spPr>
          <a:xfrm>
            <a:off x="9409969" y="3967442"/>
            <a:ext cx="2466447" cy="1236137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PE"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Protege a los asistentes en eventos (conciertos, conferencias, actividades recreativas).</a:t>
            </a:r>
            <a:endParaRPr lang="es-PE" sz="1400" baseline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00000000-0008-0000-0000-000010000000}"/>
              </a:ext>
            </a:extLst>
          </p:cNvPr>
          <p:cNvSpPr/>
          <p:nvPr/>
        </p:nvSpPr>
        <p:spPr>
          <a:xfrm>
            <a:off x="9409969" y="2342343"/>
            <a:ext cx="2466447" cy="1080000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Protege a usuarios que viajan en vehículos..</a:t>
            </a:r>
            <a:endParaRPr lang="es-PE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ángulo: esquinas redondeadas 17">
            <a:extLst>
              <a:ext uri="{FF2B5EF4-FFF2-40B4-BE49-F238E27FC236}">
                <a16:creationId xmlns:a16="http://schemas.microsoft.com/office/drawing/2014/main" id="{00000000-0008-0000-0000-00001B000000}"/>
              </a:ext>
            </a:extLst>
          </p:cNvPr>
          <p:cNvSpPr/>
          <p:nvPr/>
        </p:nvSpPr>
        <p:spPr>
          <a:xfrm>
            <a:off x="3406895" y="4985855"/>
            <a:ext cx="2481337" cy="1215036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Protege visitantes en instalaciones o eventos masivos (centros comerciales, ferias).</a:t>
            </a:r>
            <a:endParaRPr lang="es-PE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80BC2000-DC67-5364-1440-D15A166230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400" y="6624640"/>
            <a:ext cx="9360000" cy="70474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FC8AF8A2-7865-6B20-D441-9C80D5A96ED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8" t="15984" r="5698" b="25679"/>
          <a:stretch/>
        </p:blipFill>
        <p:spPr>
          <a:xfrm>
            <a:off x="6198685" y="4089881"/>
            <a:ext cx="1498640" cy="1080000"/>
          </a:xfrm>
          <a:prstGeom prst="ellipse">
            <a:avLst/>
          </a:prstGeom>
          <a:ln w="28575">
            <a:solidFill>
              <a:srgbClr val="0099CC"/>
            </a:solidFill>
          </a:ln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6EF71DB5-FD3C-7CD2-316A-168DBF5C670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9" t="5348" r="5095" b="22016"/>
          <a:stretch/>
        </p:blipFill>
        <p:spPr>
          <a:xfrm>
            <a:off x="261462" y="5068811"/>
            <a:ext cx="1462281" cy="1080000"/>
          </a:xfrm>
          <a:prstGeom prst="ellipse">
            <a:avLst/>
          </a:prstGeom>
          <a:ln w="38100">
            <a:solidFill>
              <a:srgbClr val="0099CC"/>
            </a:solidFill>
          </a:ln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A7A059CE-7E2E-434D-000E-FB4FC929596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84" t="8370" r="1784" b="17486"/>
          <a:stretch/>
        </p:blipFill>
        <p:spPr>
          <a:xfrm>
            <a:off x="244530" y="3420743"/>
            <a:ext cx="1462280" cy="1080000"/>
          </a:xfrm>
          <a:prstGeom prst="ellipse">
            <a:avLst/>
          </a:prstGeom>
          <a:ln w="38100">
            <a:solidFill>
              <a:srgbClr val="0099CC"/>
            </a:solidFill>
          </a:ln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97C4FF72-D6C0-9C80-FBB1-96FA0C3A5F26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1687" r="3555" b="7353"/>
          <a:stretch/>
        </p:blipFill>
        <p:spPr>
          <a:xfrm>
            <a:off x="6191937" y="2363697"/>
            <a:ext cx="1501902" cy="1080000"/>
          </a:xfrm>
          <a:prstGeom prst="ellipse">
            <a:avLst/>
          </a:prstGeom>
          <a:ln w="38100">
            <a:solidFill>
              <a:srgbClr val="0099CC"/>
            </a:solidFill>
          </a:ln>
        </p:spPr>
      </p:pic>
    </p:spTree>
    <p:extLst>
      <p:ext uri="{BB962C8B-B14F-4D97-AF65-F5344CB8AC3E}">
        <p14:creationId xmlns:p14="http://schemas.microsoft.com/office/powerpoint/2010/main" val="198148777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algn="l">
          <a:defRPr sz="4200" b="1" dirty="0" smtClean="0">
            <a:solidFill>
              <a:schemeClr val="bg1"/>
            </a:solidFill>
            <a:latin typeface="Foco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3274</TotalTime>
  <Words>2227</Words>
  <Application>Microsoft Office PowerPoint</Application>
  <PresentationFormat>Widescreen</PresentationFormat>
  <Paragraphs>426</Paragraphs>
  <Slides>36</Slides>
  <Notes>25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Tema de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Arantxa Abanto Pinheyros</dc:creator>
  <cp:lastModifiedBy>Marialuisa Sigryth Diaz Cueto</cp:lastModifiedBy>
  <cp:revision>6</cp:revision>
  <dcterms:created xsi:type="dcterms:W3CDTF">2023-10-11T15:00:34Z</dcterms:created>
  <dcterms:modified xsi:type="dcterms:W3CDTF">2026-01-08T15:16:53Z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cc5e6402-922e-490f-9465-00b7f506285b_Enabled">
    <vt:lpwstr>true</vt:lpwstr>
  </property>
  <property fmtid="{D5CDD505-2E9C-101B-9397-08002B2CF9AE}" pid="3" name="MSIP_Label_cc5e6402-922e-490f-9465-00b7f506285b_SetDate">
    <vt:lpwstr>2023-10-30T16:47:53Z</vt:lpwstr>
  </property>
  <property fmtid="{D5CDD505-2E9C-101B-9397-08002B2CF9AE}" pid="4" name="MSIP_Label_cc5e6402-922e-490f-9465-00b7f506285b_Method">
    <vt:lpwstr>Standard</vt:lpwstr>
  </property>
  <property fmtid="{D5CDD505-2E9C-101B-9397-08002B2CF9AE}" pid="5" name="MSIP_Label_cc5e6402-922e-490f-9465-00b7f506285b_Name">
    <vt:lpwstr>Interno</vt:lpwstr>
  </property>
  <property fmtid="{D5CDD505-2E9C-101B-9397-08002B2CF9AE}" pid="6" name="MSIP_Label_cc5e6402-922e-490f-9465-00b7f506285b_SiteId">
    <vt:lpwstr>66dc1f77-2e0d-4d13-b961-7c2e63aa376b</vt:lpwstr>
  </property>
  <property fmtid="{D5CDD505-2E9C-101B-9397-08002B2CF9AE}" pid="7" name="MSIP_Label_cc5e6402-922e-490f-9465-00b7f506285b_ActionId">
    <vt:lpwstr>3d4bb1c4-a8b6-451b-a7df-770af710629c</vt:lpwstr>
  </property>
  <property fmtid="{D5CDD505-2E9C-101B-9397-08002B2CF9AE}" pid="8" name="MSIP_Label_cc5e6402-922e-490f-9465-00b7f506285b_ContentBits">
    <vt:lpwstr>0</vt:lpwstr>
  </property>
  <property fmtid="{D5CDD505-2E9C-101B-9397-08002B2CF9AE}" pid="9" name="MSIP_Label_cc5e6402-922e-490f-9465-00b7f506285b_Tag">
    <vt:lpwstr>10, 3, 0, 2</vt:lpwstr>
  </property>
</Properties>
</file>